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trictFirstAndLastChars="0" saveSubsetFonts="1" autoCompressPictures="0">
  <p:sldMasterIdLst>
    <p:sldMasterId id="2147483652" r:id="rId1"/>
  </p:sldMasterIdLst>
  <p:notesMasterIdLst>
    <p:notesMasterId r:id="rId20"/>
  </p:notesMasterIdLst>
  <p:sldIdLst>
    <p:sldId id="256" r:id="rId2"/>
    <p:sldId id="257" r:id="rId3"/>
    <p:sldId id="258" r:id="rId4"/>
    <p:sldId id="262" r:id="rId5"/>
    <p:sldId id="264" r:id="rId6"/>
    <p:sldId id="282" r:id="rId7"/>
    <p:sldId id="283" r:id="rId8"/>
    <p:sldId id="284" r:id="rId9"/>
    <p:sldId id="273" r:id="rId10"/>
    <p:sldId id="279" r:id="rId11"/>
    <p:sldId id="278" r:id="rId12"/>
    <p:sldId id="277" r:id="rId13"/>
    <p:sldId id="280" r:id="rId14"/>
    <p:sldId id="274" r:id="rId15"/>
    <p:sldId id="266" r:id="rId16"/>
    <p:sldId id="275" r:id="rId17"/>
    <p:sldId id="276" r:id="rId18"/>
    <p:sldId id="270" r:id="rId19"/>
  </p:sldIdLst>
  <p:sldSz cx="9906000" cy="6858000" type="A4"/>
  <p:notesSz cx="6797675" cy="9928225"/>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0">
          <p15:clr>
            <a:srgbClr val="A4A3A4"/>
          </p15:clr>
        </p15:guide>
        <p15:guide id="2" orient="horz" pos="2160">
          <p15:clr>
            <a:srgbClr val="A4A3A4"/>
          </p15:clr>
        </p15:guide>
        <p15:guide id="3" pos="6158">
          <p15:clr>
            <a:srgbClr val="A4A3A4"/>
          </p15:clr>
        </p15:guide>
        <p15:guide id="4" pos="3120">
          <p15:clr>
            <a:srgbClr val="A4A3A4"/>
          </p15:clr>
        </p15:guide>
        <p15:guide id="5" orient="horz" pos="360">
          <p15:clr>
            <a:srgbClr val="A4A3A4"/>
          </p15:clr>
        </p15:guide>
        <p15:guide id="6" orient="horz" pos="3725">
          <p15:clr>
            <a:srgbClr val="A4A3A4"/>
          </p15:clr>
        </p15:guide>
        <p15:guide id="7" orient="horz" pos="527">
          <p15:clr>
            <a:srgbClr val="A4A3A4"/>
          </p15:clr>
        </p15:guide>
        <p15:guide id="8" pos="81">
          <p15:clr>
            <a:srgbClr val="A4A3A4"/>
          </p15:clr>
        </p15:guide>
        <p15:guide id="9" orient="horz" pos="696">
          <p15:clr>
            <a:srgbClr val="A4A3A4"/>
          </p15:clr>
        </p15:guide>
        <p15:guide id="10" pos="262">
          <p15:clr>
            <a:srgbClr val="A4A3A4"/>
          </p15:clr>
        </p15:guide>
      </p15:sldGuideLst>
    </p:ext>
    <p:ext uri="{2D200454-40CA-4A62-9FC3-DE9A4176ACB9}">
      <p15:notesGuideLst xmlns:p15="http://schemas.microsoft.com/office/powerpoint/2012/main">
        <p15:guide id="1" orient="horz" pos="2125">
          <p15:clr>
            <a:srgbClr val="A4A3A4"/>
          </p15:clr>
        </p15:guide>
        <p15:guide id="2" pos="3107">
          <p15:clr>
            <a:srgbClr val="A4A3A4"/>
          </p15:clr>
        </p15:guide>
        <p15:guide id="3" orient="horz" pos="3129">
          <p15:clr>
            <a:srgbClr val="A4A3A4"/>
          </p15:clr>
        </p15:guide>
        <p15:guide id="4" pos="214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C025B7E-EEF8-4AE1-83F6-A54EBF4D8C3D}">
  <a:tblStyle styleId="{7C025B7E-EEF8-4AE1-83F6-A54EBF4D8C3D}" styleName="Table_0">
    <a:wholeTbl>
      <a:tcTxStyle b="off" i="off">
        <a:font>
          <a:latin typeface=""/>
          <a:ea typeface=""/>
          <a:cs typeface=""/>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FF5E6"/>
          </a:solidFill>
        </a:fill>
      </a:tcStyle>
    </a:wholeTbl>
    <a:band1H>
      <a:tcTxStyle/>
      <a:tcStyle>
        <a:tcBdr/>
        <a:fill>
          <a:solidFill>
            <a:srgbClr val="FFECCA"/>
          </a:solidFill>
        </a:fill>
      </a:tcStyle>
    </a:band1H>
    <a:band2H>
      <a:tcTxStyle/>
      <a:tcStyle>
        <a:tcBdr/>
      </a:tcStyle>
    </a:band2H>
    <a:band1V>
      <a:tcTxStyle/>
      <a:tcStyle>
        <a:tcBdr/>
        <a:fill>
          <a:solidFill>
            <a:srgbClr val="FFECCA"/>
          </a:solidFill>
        </a:fill>
      </a:tcStyle>
    </a:band1V>
    <a:band2V>
      <a:tcTxStyle/>
      <a:tcStyle>
        <a:tcBdr/>
      </a:tcStyle>
    </a:band2V>
    <a:lastCol>
      <a:tcTxStyle b="on" i="off">
        <a:font>
          <a:latin typeface=""/>
          <a:ea typeface=""/>
          <a:cs typeface=""/>
        </a:font>
        <a:schemeClr val="lt1"/>
      </a:tcTxStyle>
      <a:tcStyle>
        <a:tcBdr/>
        <a:fill>
          <a:solidFill>
            <a:schemeClr val="accent1"/>
          </a:solidFill>
        </a:fill>
      </a:tcStyle>
    </a:lastCol>
    <a:firstCol>
      <a:tcTxStyle b="on" i="off">
        <a:font>
          <a:latin typeface=""/>
          <a:ea typeface=""/>
          <a:cs typeface=""/>
        </a:font>
        <a:schemeClr val="lt1"/>
      </a:tcTxStyle>
      <a:tcStyle>
        <a:tcBdr/>
        <a:fill>
          <a:solidFill>
            <a:schemeClr val="accent1"/>
          </a:solidFill>
        </a:fill>
      </a:tcStyle>
    </a:firstCol>
    <a:lastRow>
      <a:tcTxStyle b="on" i="off">
        <a:font>
          <a:latin typeface=""/>
          <a:ea typeface=""/>
          <a:cs typeface=""/>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
          <a:ea typeface=""/>
          <a:cs typeface=""/>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47" autoAdjust="0"/>
    <p:restoredTop sz="94845" autoAdjust="0"/>
  </p:normalViewPr>
  <p:slideViewPr>
    <p:cSldViewPr snapToGrid="0">
      <p:cViewPr varScale="1">
        <p:scale>
          <a:sx n="86" d="100"/>
          <a:sy n="86" d="100"/>
        </p:scale>
        <p:origin x="696" y="90"/>
      </p:cViewPr>
      <p:guideLst>
        <p:guide orient="horz" pos="210"/>
        <p:guide orient="horz" pos="2160"/>
        <p:guide pos="6158"/>
        <p:guide pos="3120"/>
        <p:guide orient="horz" pos="360"/>
        <p:guide orient="horz" pos="3725"/>
        <p:guide orient="horz" pos="527"/>
        <p:guide pos="81"/>
        <p:guide orient="horz" pos="696"/>
        <p:guide pos="262"/>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4" d="100"/>
          <a:sy n="64" d="100"/>
        </p:scale>
        <p:origin x="3390" y="72"/>
      </p:cViewPr>
      <p:guideLst>
        <p:guide orient="horz" pos="2125"/>
        <p:guide pos="3107"/>
        <p:guide orient="horz" pos="3129"/>
        <p:guide pos="214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jpg>
</file>

<file path=ppt/media/image14.jpg>
</file>

<file path=ppt/media/image15.jpg>
</file>

<file path=ppt/media/image16.png>
</file>

<file path=ppt/media/image17.png>
</file>

<file path=ppt/media/image18.png>
</file>

<file path=ppt/media/image19.jpg>
</file>

<file path=ppt/media/image19.png>
</file>

<file path=ppt/media/image2.png>
</file>

<file path=ppt/media/image20.png>
</file>

<file path=ppt/media/image21.jpg>
</file>

<file path=ppt/media/image3.png>
</file>

<file path=ppt/media/image4.jpeg>
</file>

<file path=ppt/media/image5.png>
</file>

<file path=ppt/media/image6.png>
</file>

<file path=ppt/media/image7.pn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761202" y="321752"/>
            <a:ext cx="2914975" cy="290558"/>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Clr>
                <a:schemeClr val="dk1"/>
              </a:buClr>
              <a:buSzPts val="1000"/>
              <a:buFont typeface="Verdana"/>
              <a:buNone/>
              <a:defRPr sz="1000" b="0" i="0" u="none" strike="noStrike" cap="none">
                <a:solidFill>
                  <a:schemeClr val="dk1"/>
                </a:solidFill>
                <a:latin typeface="Verdana"/>
                <a:ea typeface="Verdana"/>
                <a:cs typeface="Verdana"/>
                <a:sym typeface="Verdana"/>
              </a:defRPr>
            </a:lvl1pPr>
            <a:lvl2pPr marR="0" lvl="1"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2pPr>
            <a:lvl3pPr marR="0" lvl="2"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3pPr>
            <a:lvl4pPr marR="0" lvl="3"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4pPr>
            <a:lvl5pPr marR="0" lvl="4"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5pPr>
            <a:lvl6pPr marR="0" lvl="5"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6pPr>
            <a:lvl7pPr marR="0" lvl="6"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7pPr>
            <a:lvl8pPr marR="0" lvl="7"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8pPr>
            <a:lvl9pPr marR="0" lvl="8"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9pPr>
          </a:lstStyle>
          <a:p>
            <a:endParaRPr/>
          </a:p>
        </p:txBody>
      </p:sp>
      <p:sp>
        <p:nvSpPr>
          <p:cNvPr id="4" name="Google Shape;4;n"/>
          <p:cNvSpPr txBox="1">
            <a:spLocks noGrp="1"/>
          </p:cNvSpPr>
          <p:nvPr>
            <p:ph type="dt" idx="10"/>
          </p:nvPr>
        </p:nvSpPr>
        <p:spPr>
          <a:xfrm>
            <a:off x="4260354" y="321752"/>
            <a:ext cx="1761375" cy="290558"/>
          </a:xfrm>
          <a:prstGeom prst="rect">
            <a:avLst/>
          </a:prstGeom>
          <a:noFill/>
          <a:ln>
            <a:noFill/>
          </a:ln>
        </p:spPr>
        <p:txBody>
          <a:bodyPr spcFirstLastPara="1" wrap="square" lIns="0" tIns="0" rIns="0" bIns="0" anchor="t" anchorCtr="0">
            <a:noAutofit/>
          </a:bodyPr>
          <a:lstStyle>
            <a:lvl1pPr marR="0" lvl="0" algn="r" rtl="0">
              <a:spcBef>
                <a:spcPts val="0"/>
              </a:spcBef>
              <a:spcAft>
                <a:spcPts val="0"/>
              </a:spcAft>
              <a:buSzPts val="1400"/>
              <a:buNone/>
              <a:defRPr sz="1000" b="0" i="0" u="none" strike="noStrike" cap="none">
                <a:solidFill>
                  <a:schemeClr val="dk1"/>
                </a:solidFill>
                <a:latin typeface="Verdana"/>
                <a:ea typeface="Verdana"/>
                <a:cs typeface="Verdana"/>
                <a:sym typeface="Verdana"/>
              </a:defRPr>
            </a:lvl1pPr>
            <a:lvl2pPr marR="0" lvl="1"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2pPr>
            <a:lvl3pPr marR="0" lvl="2"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3pPr>
            <a:lvl4pPr marR="0" lvl="3"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4pPr>
            <a:lvl5pPr marR="0" lvl="4"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5pPr>
            <a:lvl6pPr marR="0" lvl="5"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6pPr>
            <a:lvl7pPr marR="0" lvl="6"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7pPr>
            <a:lvl8pPr marR="0" lvl="7"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8pPr>
            <a:lvl9pPr marR="0" lvl="8"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9pPr>
          </a:lstStyle>
          <a:p>
            <a:endParaRPr/>
          </a:p>
        </p:txBody>
      </p:sp>
      <p:sp>
        <p:nvSpPr>
          <p:cNvPr id="5" name="Google Shape;5;n"/>
          <p:cNvSpPr txBox="1">
            <a:spLocks noGrp="1"/>
          </p:cNvSpPr>
          <p:nvPr>
            <p:ph type="ftr" idx="11"/>
          </p:nvPr>
        </p:nvSpPr>
        <p:spPr>
          <a:xfrm>
            <a:off x="761202" y="9443963"/>
            <a:ext cx="2914975" cy="303690"/>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Clr>
                <a:schemeClr val="dk1"/>
              </a:buClr>
              <a:buSzPts val="1000"/>
              <a:buFont typeface="Verdana"/>
              <a:buNone/>
              <a:defRPr sz="1000" b="0" i="0" u="none" strike="noStrike" cap="none">
                <a:solidFill>
                  <a:schemeClr val="dk1"/>
                </a:solidFill>
                <a:latin typeface="Verdana"/>
                <a:ea typeface="Verdana"/>
                <a:cs typeface="Verdana"/>
                <a:sym typeface="Verdana"/>
              </a:defRPr>
            </a:lvl1pPr>
            <a:lvl2pPr marR="0" lvl="1"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2pPr>
            <a:lvl3pPr marR="0" lvl="2"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3pPr>
            <a:lvl4pPr marR="0" lvl="3"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4pPr>
            <a:lvl5pPr marR="0" lvl="4"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5pPr>
            <a:lvl6pPr marR="0" lvl="5"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6pPr>
            <a:lvl7pPr marR="0" lvl="6"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7pPr>
            <a:lvl8pPr marR="0" lvl="7"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8pPr>
            <a:lvl9pPr marR="0" lvl="8" algn="l" rtl="0">
              <a:spcBef>
                <a:spcPts val="0"/>
              </a:spcBef>
              <a:spcAft>
                <a:spcPts val="0"/>
              </a:spcAft>
              <a:buSzPts val="1400"/>
              <a:buNone/>
              <a:defRPr sz="2400" b="0" i="0" u="none" strike="noStrike" cap="none">
                <a:solidFill>
                  <a:schemeClr val="dk1"/>
                </a:solidFill>
                <a:latin typeface="Verdana"/>
                <a:ea typeface="Verdana"/>
                <a:cs typeface="Verdana"/>
                <a:sym typeface="Verdana"/>
              </a:defRPr>
            </a:lvl9pPr>
          </a:lstStyle>
          <a:p>
            <a:endParaRPr/>
          </a:p>
        </p:txBody>
      </p:sp>
      <p:sp>
        <p:nvSpPr>
          <p:cNvPr id="6" name="Google Shape;6;n"/>
          <p:cNvSpPr txBox="1">
            <a:spLocks noGrp="1"/>
          </p:cNvSpPr>
          <p:nvPr>
            <p:ph type="sldNum" idx="12"/>
          </p:nvPr>
        </p:nvSpPr>
        <p:spPr>
          <a:xfrm>
            <a:off x="4183644" y="9442324"/>
            <a:ext cx="1838087" cy="346372"/>
          </a:xfrm>
          <a:prstGeom prst="rect">
            <a:avLst/>
          </a:prstGeom>
          <a:noFill/>
          <a:ln>
            <a:noFill/>
          </a:ln>
        </p:spPr>
        <p:txBody>
          <a:bodyPr spcFirstLastPara="1" wrap="square" lIns="0" tIns="0" rIns="0" bIns="0" anchor="t" anchorCtr="0">
            <a:noAutofit/>
          </a:bodyPr>
          <a:lstStyle/>
          <a:p>
            <a:pPr marL="0" marR="0" lvl="0" indent="0" algn="r" rtl="0">
              <a:spcBef>
                <a:spcPts val="0"/>
              </a:spcBef>
              <a:spcAft>
                <a:spcPts val="0"/>
              </a:spcAft>
              <a:buNone/>
            </a:pPr>
            <a:fld id="{00000000-1234-1234-1234-123412341234}" type="slidenum">
              <a:rPr lang="en-US" sz="1000" b="0" i="0" u="none" strike="noStrike" cap="none">
                <a:solidFill>
                  <a:schemeClr val="dk1"/>
                </a:solidFill>
                <a:latin typeface="Verdana"/>
                <a:ea typeface="Verdana"/>
                <a:cs typeface="Verdana"/>
                <a:sym typeface="Verdana"/>
              </a:rPr>
              <a:t>‹#›</a:t>
            </a:fld>
            <a:endParaRPr sz="1000" b="0" i="0" u="none" strike="noStrike" cap="none">
              <a:solidFill>
                <a:schemeClr val="dk1"/>
              </a:solidFill>
              <a:latin typeface="Verdana"/>
              <a:ea typeface="Verdana"/>
              <a:cs typeface="Verdana"/>
              <a:sym typeface="Verdana"/>
            </a:endParaRPr>
          </a:p>
        </p:txBody>
      </p:sp>
      <p:sp>
        <p:nvSpPr>
          <p:cNvPr id="7" name="Google Shape;7;n"/>
          <p:cNvSpPr txBox="1">
            <a:spLocks noGrp="1"/>
          </p:cNvSpPr>
          <p:nvPr>
            <p:ph type="body" idx="1"/>
          </p:nvPr>
        </p:nvSpPr>
        <p:spPr>
          <a:xfrm>
            <a:off x="761204" y="5257960"/>
            <a:ext cx="5260527" cy="3787105"/>
          </a:xfrm>
          <a:prstGeom prst="rect">
            <a:avLst/>
          </a:prstGeom>
          <a:noFill/>
          <a:ln>
            <a:noFill/>
          </a:ln>
        </p:spPr>
        <p:txBody>
          <a:bodyPr spcFirstLastPara="1" wrap="square" lIns="0" tIns="0" rIns="0" bIns="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Verdana"/>
                <a:ea typeface="Verdana"/>
                <a:cs typeface="Verdana"/>
                <a:sym typeface="Verdana"/>
              </a:defRPr>
            </a:lvl1pPr>
            <a:lvl2pPr marL="914400" marR="0" lvl="1" indent="-228600" algn="l" rtl="0">
              <a:spcBef>
                <a:spcPts val="0"/>
              </a:spcBef>
              <a:spcAft>
                <a:spcPts val="0"/>
              </a:spcAft>
              <a:buSzPts val="1400"/>
              <a:buNone/>
              <a:defRPr sz="1200" b="0" i="0" u="none" strike="noStrike" cap="none">
                <a:solidFill>
                  <a:schemeClr val="dk1"/>
                </a:solidFill>
                <a:latin typeface="Verdana"/>
                <a:ea typeface="Verdana"/>
                <a:cs typeface="Verdana"/>
                <a:sym typeface="Verdana"/>
              </a:defRPr>
            </a:lvl2pPr>
            <a:lvl3pPr marL="1371600" marR="0" lvl="2" indent="-228600" algn="l" rtl="0">
              <a:spcBef>
                <a:spcPts val="0"/>
              </a:spcBef>
              <a:spcAft>
                <a:spcPts val="0"/>
              </a:spcAft>
              <a:buSzPts val="1400"/>
              <a:buNone/>
              <a:defRPr sz="1200" b="0" i="0" u="none" strike="noStrike" cap="none">
                <a:solidFill>
                  <a:schemeClr val="dk1"/>
                </a:solidFill>
                <a:latin typeface="Verdana"/>
                <a:ea typeface="Verdana"/>
                <a:cs typeface="Verdana"/>
                <a:sym typeface="Verdana"/>
              </a:defRPr>
            </a:lvl3pPr>
            <a:lvl4pPr marL="1828800" marR="0" lvl="3" indent="-228600" algn="l" rtl="0">
              <a:spcBef>
                <a:spcPts val="0"/>
              </a:spcBef>
              <a:spcAft>
                <a:spcPts val="0"/>
              </a:spcAft>
              <a:buSzPts val="1400"/>
              <a:buNone/>
              <a:defRPr sz="1200" b="0" i="0" u="none" strike="noStrike" cap="none">
                <a:solidFill>
                  <a:schemeClr val="dk1"/>
                </a:solidFill>
                <a:latin typeface="Verdana"/>
                <a:ea typeface="Verdana"/>
                <a:cs typeface="Verdana"/>
                <a:sym typeface="Verdana"/>
              </a:defRPr>
            </a:lvl4pPr>
            <a:lvl5pPr marL="2286000" marR="0" lvl="4" indent="-228600" algn="l" rtl="0">
              <a:spcBef>
                <a:spcPts val="0"/>
              </a:spcBef>
              <a:spcAft>
                <a:spcPts val="0"/>
              </a:spcAft>
              <a:buSzPts val="1400"/>
              <a:buNone/>
              <a:defRPr sz="1200" b="0" i="0" u="none" strike="noStrike" cap="none">
                <a:solidFill>
                  <a:schemeClr val="dk1"/>
                </a:solidFill>
                <a:latin typeface="Verdana"/>
                <a:ea typeface="Verdana"/>
                <a:cs typeface="Verdana"/>
                <a:sym typeface="Verdana"/>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8" name="Google Shape;8;n"/>
          <p:cNvSpPr>
            <a:spLocks noGrp="1" noRot="1" noChangeAspect="1"/>
          </p:cNvSpPr>
          <p:nvPr>
            <p:ph type="sldImg" idx="3"/>
          </p:nvPr>
        </p:nvSpPr>
        <p:spPr>
          <a:xfrm>
            <a:off x="720725" y="1014413"/>
            <a:ext cx="5357813" cy="37084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chemeClr val="dk1"/>
            </a:solidFill>
            <a:prstDash val="solid"/>
            <a:miter lim="800000"/>
            <a:headEnd type="none" w="sm" len="sm"/>
            <a:tailEnd type="none" w="sm" len="sm"/>
          </a:ln>
        </p:spPr>
      </p:sp>
      <p:cxnSp>
        <p:nvCxnSpPr>
          <p:cNvPr id="9" name="Google Shape;9;n"/>
          <p:cNvCxnSpPr/>
          <p:nvPr/>
        </p:nvCxnSpPr>
        <p:spPr>
          <a:xfrm>
            <a:off x="761204" y="515452"/>
            <a:ext cx="5260527" cy="0"/>
          </a:xfrm>
          <a:prstGeom prst="straightConnector1">
            <a:avLst/>
          </a:prstGeom>
          <a:noFill/>
          <a:ln w="9525" cap="flat" cmpd="sng">
            <a:solidFill>
              <a:schemeClr val="dk1"/>
            </a:solidFill>
            <a:prstDash val="solid"/>
            <a:round/>
            <a:headEnd type="none" w="sm" len="sm"/>
            <a:tailEnd type="none" w="sm" len="sm"/>
          </a:ln>
        </p:spPr>
      </p:cxnSp>
      <p:cxnSp>
        <p:nvCxnSpPr>
          <p:cNvPr id="10" name="Google Shape;10;n"/>
          <p:cNvCxnSpPr/>
          <p:nvPr/>
        </p:nvCxnSpPr>
        <p:spPr>
          <a:xfrm>
            <a:off x="761204" y="9435754"/>
            <a:ext cx="5260527" cy="0"/>
          </a:xfrm>
          <a:prstGeom prst="straightConnector1">
            <a:avLst/>
          </a:prstGeom>
          <a:noFill/>
          <a:ln w="9525" cap="flat" cmpd="sng">
            <a:solidFill>
              <a:schemeClr val="dk1"/>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iss.jaxa.jp/en/kibo/"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p1:notes"/>
          <p:cNvSpPr txBox="1">
            <a:spLocks noGrp="1"/>
          </p:cNvSpPr>
          <p:nvPr>
            <p:ph type="body" idx="1"/>
          </p:nvPr>
        </p:nvSpPr>
        <p:spPr>
          <a:xfrm>
            <a:off x="761204" y="5257960"/>
            <a:ext cx="5260527" cy="3787105"/>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47" name="Google Shape;47;p1:notes"/>
          <p:cNvSpPr>
            <a:spLocks noGrp="1" noRot="1" noChangeAspect="1"/>
          </p:cNvSpPr>
          <p:nvPr>
            <p:ph type="sldImg" idx="2"/>
          </p:nvPr>
        </p:nvSpPr>
        <p:spPr>
          <a:xfrm>
            <a:off x="720725" y="1014413"/>
            <a:ext cx="5357813" cy="37084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15:notes"/>
          <p:cNvSpPr txBox="1">
            <a:spLocks noGrp="1"/>
          </p:cNvSpPr>
          <p:nvPr>
            <p:ph type="body" idx="1"/>
          </p:nvPr>
        </p:nvSpPr>
        <p:spPr>
          <a:xfrm>
            <a:off x="761204" y="5257960"/>
            <a:ext cx="5260527" cy="3787105"/>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60" name="Google Shape;160;p15:notes"/>
          <p:cNvSpPr>
            <a:spLocks noGrp="1" noRot="1" noChangeAspect="1"/>
          </p:cNvSpPr>
          <p:nvPr>
            <p:ph type="sldImg" idx="2"/>
          </p:nvPr>
        </p:nvSpPr>
        <p:spPr>
          <a:xfrm>
            <a:off x="720725" y="1014413"/>
            <a:ext cx="5357813" cy="37084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p2:notes"/>
          <p:cNvSpPr txBox="1"/>
          <p:nvPr/>
        </p:nvSpPr>
        <p:spPr>
          <a:xfrm>
            <a:off x="4260354" y="321752"/>
            <a:ext cx="1761375" cy="290558"/>
          </a:xfrm>
          <a:prstGeom prst="rect">
            <a:avLst/>
          </a:prstGeom>
          <a:noFill/>
          <a:ln>
            <a:noFill/>
          </a:ln>
        </p:spPr>
        <p:txBody>
          <a:bodyPr spcFirstLastPara="1" wrap="square" lIns="0" tIns="0" rIns="0" bIns="0" anchor="t" anchorCtr="0">
            <a:noAutofit/>
          </a:bodyPr>
          <a:lstStyle/>
          <a:p>
            <a:pPr marL="0" marR="0" lvl="0" indent="0" algn="r" rtl="0">
              <a:spcBef>
                <a:spcPts val="0"/>
              </a:spcBef>
              <a:spcAft>
                <a:spcPts val="0"/>
              </a:spcAft>
              <a:buNone/>
            </a:pPr>
            <a:r>
              <a:rPr lang="en-US" sz="1000">
                <a:solidFill>
                  <a:schemeClr val="dk1"/>
                </a:solidFill>
                <a:latin typeface="Verdana"/>
                <a:ea typeface="Verdana"/>
                <a:cs typeface="Verdana"/>
                <a:sym typeface="Verdana"/>
              </a:rPr>
              <a:t>10/9/2024</a:t>
            </a:r>
            <a:endParaRPr sz="1000">
              <a:solidFill>
                <a:schemeClr val="dk1"/>
              </a:solidFill>
              <a:latin typeface="Verdana"/>
              <a:ea typeface="Verdana"/>
              <a:cs typeface="Verdana"/>
              <a:sym typeface="Verdana"/>
            </a:endParaRPr>
          </a:p>
        </p:txBody>
      </p:sp>
      <p:sp>
        <p:nvSpPr>
          <p:cNvPr id="51" name="Google Shape;51;p2:notes"/>
          <p:cNvSpPr txBox="1"/>
          <p:nvPr/>
        </p:nvSpPr>
        <p:spPr>
          <a:xfrm>
            <a:off x="4183644" y="9442324"/>
            <a:ext cx="1838087" cy="346372"/>
          </a:xfrm>
          <a:prstGeom prst="rect">
            <a:avLst/>
          </a:prstGeom>
          <a:noFill/>
          <a:ln>
            <a:noFill/>
          </a:ln>
        </p:spPr>
        <p:txBody>
          <a:bodyPr spcFirstLastPara="1" wrap="square" lIns="0" tIns="0" rIns="0" bIns="0" anchor="t" anchorCtr="0">
            <a:noAutofit/>
          </a:bodyPr>
          <a:lstStyle/>
          <a:p>
            <a:pPr marL="0" marR="0" lvl="0" indent="0" algn="r" rtl="0">
              <a:spcBef>
                <a:spcPts val="0"/>
              </a:spcBef>
              <a:spcAft>
                <a:spcPts val="0"/>
              </a:spcAft>
              <a:buNone/>
            </a:pPr>
            <a:fld id="{00000000-1234-1234-1234-123412341234}" type="slidenum">
              <a:rPr lang="en-US" sz="1000">
                <a:solidFill>
                  <a:schemeClr val="dk1"/>
                </a:solidFill>
                <a:latin typeface="Verdana"/>
                <a:ea typeface="Verdana"/>
                <a:cs typeface="Verdana"/>
                <a:sym typeface="Verdana"/>
              </a:rPr>
              <a:t>1</a:t>
            </a:fld>
            <a:endParaRPr sz="1000">
              <a:solidFill>
                <a:schemeClr val="dk1"/>
              </a:solidFill>
              <a:latin typeface="Verdana"/>
              <a:ea typeface="Verdana"/>
              <a:cs typeface="Verdana"/>
              <a:sym typeface="Verdana"/>
            </a:endParaRPr>
          </a:p>
        </p:txBody>
      </p:sp>
      <p:sp>
        <p:nvSpPr>
          <p:cNvPr id="52" name="Google Shape;52;p2:notes"/>
          <p:cNvSpPr>
            <a:spLocks noGrp="1" noRot="1" noChangeAspect="1"/>
          </p:cNvSpPr>
          <p:nvPr>
            <p:ph type="sldImg" idx="2"/>
          </p:nvPr>
        </p:nvSpPr>
        <p:spPr>
          <a:xfrm>
            <a:off x="719138" y="1057275"/>
            <a:ext cx="5365750" cy="37147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3" name="Google Shape;53;p2:notes"/>
          <p:cNvSpPr txBox="1">
            <a:spLocks noGrp="1"/>
          </p:cNvSpPr>
          <p:nvPr>
            <p:ph type="body" idx="1"/>
          </p:nvPr>
        </p:nvSpPr>
        <p:spPr>
          <a:xfrm>
            <a:off x="761204" y="5257960"/>
            <a:ext cx="5260527" cy="3787105"/>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3:notes"/>
          <p:cNvSpPr txBox="1"/>
          <p:nvPr/>
        </p:nvSpPr>
        <p:spPr>
          <a:xfrm>
            <a:off x="4260354" y="321752"/>
            <a:ext cx="1761375" cy="290558"/>
          </a:xfrm>
          <a:prstGeom prst="rect">
            <a:avLst/>
          </a:prstGeom>
          <a:noFill/>
          <a:ln>
            <a:noFill/>
          </a:ln>
        </p:spPr>
        <p:txBody>
          <a:bodyPr spcFirstLastPara="1" wrap="square" lIns="0" tIns="0" rIns="0" bIns="0" anchor="t" anchorCtr="0">
            <a:noAutofit/>
          </a:bodyPr>
          <a:lstStyle/>
          <a:p>
            <a:pPr marL="0" marR="0" lvl="0" indent="0" algn="r" rtl="0">
              <a:spcBef>
                <a:spcPts val="0"/>
              </a:spcBef>
              <a:spcAft>
                <a:spcPts val="0"/>
              </a:spcAft>
              <a:buNone/>
            </a:pPr>
            <a:r>
              <a:rPr lang="en-US" sz="1000">
                <a:solidFill>
                  <a:schemeClr val="dk1"/>
                </a:solidFill>
                <a:latin typeface="Verdana"/>
                <a:ea typeface="Verdana"/>
                <a:cs typeface="Verdana"/>
                <a:sym typeface="Verdana"/>
              </a:rPr>
              <a:t>10/9/2024</a:t>
            </a:r>
            <a:endParaRPr sz="1000">
              <a:solidFill>
                <a:schemeClr val="dk1"/>
              </a:solidFill>
              <a:latin typeface="Verdana"/>
              <a:ea typeface="Verdana"/>
              <a:cs typeface="Verdana"/>
              <a:sym typeface="Verdana"/>
            </a:endParaRPr>
          </a:p>
        </p:txBody>
      </p:sp>
      <p:sp>
        <p:nvSpPr>
          <p:cNvPr id="59" name="Google Shape;59;p3:notes"/>
          <p:cNvSpPr txBox="1"/>
          <p:nvPr/>
        </p:nvSpPr>
        <p:spPr>
          <a:xfrm>
            <a:off x="4183644" y="9442324"/>
            <a:ext cx="1838087" cy="346372"/>
          </a:xfrm>
          <a:prstGeom prst="rect">
            <a:avLst/>
          </a:prstGeom>
          <a:noFill/>
          <a:ln>
            <a:noFill/>
          </a:ln>
        </p:spPr>
        <p:txBody>
          <a:bodyPr spcFirstLastPara="1" wrap="square" lIns="0" tIns="0" rIns="0" bIns="0" anchor="t" anchorCtr="0">
            <a:noAutofit/>
          </a:bodyPr>
          <a:lstStyle/>
          <a:p>
            <a:pPr marL="0" marR="0" lvl="0" indent="0" algn="r" rtl="0">
              <a:spcBef>
                <a:spcPts val="0"/>
              </a:spcBef>
              <a:spcAft>
                <a:spcPts val="0"/>
              </a:spcAft>
              <a:buNone/>
            </a:pPr>
            <a:fld id="{00000000-1234-1234-1234-123412341234}" type="slidenum">
              <a:rPr lang="en-US" sz="1000">
                <a:solidFill>
                  <a:schemeClr val="dk1"/>
                </a:solidFill>
                <a:latin typeface="Verdana"/>
                <a:ea typeface="Verdana"/>
                <a:cs typeface="Verdana"/>
                <a:sym typeface="Verdana"/>
              </a:rPr>
              <a:t>2</a:t>
            </a:fld>
            <a:endParaRPr sz="1000">
              <a:solidFill>
                <a:schemeClr val="dk1"/>
              </a:solidFill>
              <a:latin typeface="Verdana"/>
              <a:ea typeface="Verdana"/>
              <a:cs typeface="Verdana"/>
              <a:sym typeface="Verdana"/>
            </a:endParaRPr>
          </a:p>
        </p:txBody>
      </p:sp>
      <p:sp>
        <p:nvSpPr>
          <p:cNvPr id="60" name="Google Shape;60;p3:notes"/>
          <p:cNvSpPr>
            <a:spLocks noGrp="1" noRot="1" noChangeAspect="1"/>
          </p:cNvSpPr>
          <p:nvPr>
            <p:ph type="sldImg" idx="2"/>
          </p:nvPr>
        </p:nvSpPr>
        <p:spPr>
          <a:xfrm>
            <a:off x="719138" y="1057275"/>
            <a:ext cx="5365750" cy="37147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1" name="Google Shape;61;p3:notes"/>
          <p:cNvSpPr txBox="1">
            <a:spLocks noGrp="1"/>
          </p:cNvSpPr>
          <p:nvPr>
            <p:ph type="body" idx="1"/>
          </p:nvPr>
        </p:nvSpPr>
        <p:spPr>
          <a:xfrm>
            <a:off x="761204" y="5257960"/>
            <a:ext cx="5260527" cy="3787105"/>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1200" dirty="0" smtClean="0">
                <a:latin typeface="Times New Roman" panose="02020603050405020304" pitchFamily="18" charset="0"/>
                <a:ea typeface="Calibri" panose="020F0502020204030204" pitchFamily="34" charset="0"/>
                <a:cs typeface="Times New Roman" panose="02020603050405020304" pitchFamily="18" charset="0"/>
              </a:rPr>
              <a:t>Design of the structure of a satellite are heavily guided by parameters and specifications set by NASA that is used worldwide. The dimension and weight of the cube sat ranges from a 1U (</a:t>
            </a:r>
            <a:r>
              <a:rPr lang="en-US" sz="1200" dirty="0" smtClean="0">
                <a:latin typeface="Times New Roman" panose="02020603050405020304" pitchFamily="18" charset="0"/>
                <a:ea typeface="Times New Roman" panose="02020603050405020304" pitchFamily="18" charset="0"/>
                <a:cs typeface="Times New Roman" panose="02020603050405020304" pitchFamily="18" charset="0"/>
              </a:rPr>
              <a:t>10x10x11.3cm volume and weight of 2Kg to a 12U </a:t>
            </a:r>
            <a:r>
              <a:rPr lang="en-US" sz="1200" dirty="0" smtClean="0">
                <a:latin typeface="Times New Roman" panose="02020603050405020304" pitchFamily="18" charset="0"/>
                <a:ea typeface="Calibri" panose="020F0502020204030204" pitchFamily="34" charset="0"/>
                <a:cs typeface="Times New Roman" panose="02020603050405020304" pitchFamily="18" charset="0"/>
              </a:rPr>
              <a:t>(</a:t>
            </a:r>
            <a:r>
              <a:rPr lang="en-US" sz="1200" dirty="0" smtClean="0">
                <a:latin typeface="Times New Roman" panose="02020603050405020304" pitchFamily="18" charset="0"/>
                <a:ea typeface="Times New Roman" panose="02020603050405020304" pitchFamily="18" charset="0"/>
                <a:cs typeface="Times New Roman" panose="02020603050405020304" pitchFamily="18" charset="0"/>
              </a:rPr>
              <a:t>226.3 x 226.3x 366.0cm) volume and a weight of 24Kg. For maximum power output and steady altitude control in space, there is need for the solar panels in the satellite to be deployable</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7:notes"/>
          <p:cNvSpPr txBox="1">
            <a:spLocks noGrp="1"/>
          </p:cNvSpPr>
          <p:nvPr>
            <p:ph type="body" idx="1"/>
          </p:nvPr>
        </p:nvSpPr>
        <p:spPr>
          <a:xfrm>
            <a:off x="761204" y="5257960"/>
            <a:ext cx="5260527" cy="3787105"/>
          </a:xfrm>
          <a:prstGeom prst="rect">
            <a:avLst/>
          </a:prstGeom>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u="none" strike="noStrike" cap="none" dirty="0" smtClean="0">
                <a:solidFill>
                  <a:schemeClr val="dk1"/>
                </a:solidFill>
                <a:effectLst/>
                <a:latin typeface="Verdana"/>
                <a:ea typeface="Verdana"/>
                <a:cs typeface="Verdana"/>
                <a:sym typeface="Verdana"/>
              </a:rPr>
              <a:t>The current solar panel </a:t>
            </a:r>
            <a:r>
              <a:rPr lang="en-US" sz="1200" b="0" i="0" u="none" strike="noStrike" cap="none" dirty="0" err="1" smtClean="0">
                <a:solidFill>
                  <a:schemeClr val="dk1"/>
                </a:solidFill>
                <a:effectLst/>
                <a:latin typeface="Verdana"/>
                <a:ea typeface="Verdana"/>
                <a:cs typeface="Verdana"/>
                <a:sym typeface="Verdana"/>
              </a:rPr>
              <a:t>deployers</a:t>
            </a:r>
            <a:r>
              <a:rPr lang="en-US" sz="1200" b="0" i="0" u="none" strike="noStrike" cap="none" dirty="0" smtClean="0">
                <a:solidFill>
                  <a:schemeClr val="dk1"/>
                </a:solidFill>
                <a:effectLst/>
                <a:latin typeface="Verdana"/>
                <a:ea typeface="Verdana"/>
                <a:cs typeface="Verdana"/>
                <a:sym typeface="Verdana"/>
              </a:rPr>
              <a:t> of a satellite have vague documentation on how they are designed, fabricated and operated. Research shows that the current solar panel </a:t>
            </a:r>
            <a:r>
              <a:rPr lang="en-US" sz="1200" b="0" i="0" u="none" strike="noStrike" cap="none" dirty="0" err="1" smtClean="0">
                <a:solidFill>
                  <a:schemeClr val="dk1"/>
                </a:solidFill>
                <a:effectLst/>
                <a:latin typeface="Verdana"/>
                <a:ea typeface="Verdana"/>
                <a:cs typeface="Verdana"/>
                <a:sym typeface="Verdana"/>
              </a:rPr>
              <a:t>deployers</a:t>
            </a:r>
            <a:r>
              <a:rPr lang="en-US" sz="1200" b="0" i="0" u="none" strike="noStrike" cap="none" dirty="0" smtClean="0">
                <a:solidFill>
                  <a:schemeClr val="dk1"/>
                </a:solidFill>
                <a:effectLst/>
                <a:latin typeface="Verdana"/>
                <a:ea typeface="Verdana"/>
                <a:cs typeface="Verdana"/>
                <a:sym typeface="Verdana"/>
              </a:rPr>
              <a:t> are unique to the type and size of CubeSat and it's usually </a:t>
            </a:r>
            <a:r>
              <a:rPr lang="en-US" sz="1200" b="0" i="0" u="none" strike="noStrike" cap="none" dirty="0" err="1" smtClean="0">
                <a:solidFill>
                  <a:schemeClr val="dk1"/>
                </a:solidFill>
                <a:effectLst/>
                <a:latin typeface="Verdana"/>
                <a:ea typeface="Verdana"/>
                <a:cs typeface="Verdana"/>
                <a:sym typeface="Verdana"/>
              </a:rPr>
              <a:t>CubeSats</a:t>
            </a:r>
            <a:r>
              <a:rPr lang="en-US" sz="1200" b="0" i="0" u="none" strike="noStrike" cap="none" dirty="0" smtClean="0">
                <a:solidFill>
                  <a:schemeClr val="dk1"/>
                </a:solidFill>
                <a:effectLst/>
                <a:latin typeface="Verdana"/>
                <a:ea typeface="Verdana"/>
                <a:cs typeface="Verdana"/>
                <a:sym typeface="Verdana"/>
              </a:rPr>
              <a:t> bigger than 3U where size is not a limiting factor. The </a:t>
            </a:r>
            <a:r>
              <a:rPr lang="en-US" sz="1200" b="0" i="0" u="none" strike="noStrike" cap="none" dirty="0" err="1" smtClean="0">
                <a:solidFill>
                  <a:schemeClr val="dk1"/>
                </a:solidFill>
                <a:effectLst/>
                <a:latin typeface="Verdana"/>
                <a:ea typeface="Verdana"/>
                <a:cs typeface="Verdana"/>
                <a:sym typeface="Verdana"/>
              </a:rPr>
              <a:t>deployers</a:t>
            </a:r>
            <a:r>
              <a:rPr lang="en-US" sz="1200" b="0" i="0" u="none" strike="noStrike" cap="none" dirty="0" smtClean="0">
                <a:solidFill>
                  <a:schemeClr val="dk1"/>
                </a:solidFill>
                <a:effectLst/>
                <a:latin typeface="Verdana"/>
                <a:ea typeface="Verdana"/>
                <a:cs typeface="Verdana"/>
                <a:sym typeface="Verdana"/>
              </a:rPr>
              <a:t> used in smaller satellites are also traditional such that there is no control factor in the mechanisms</a:t>
            </a:r>
          </a:p>
          <a:p>
            <a:pPr marL="0" lvl="0" indent="0" algn="l" rtl="0">
              <a:spcBef>
                <a:spcPts val="0"/>
              </a:spcBef>
              <a:spcAft>
                <a:spcPts val="0"/>
              </a:spcAft>
              <a:buNone/>
            </a:pPr>
            <a:r>
              <a:rPr lang="en-US" sz="1200" b="0" i="0" u="none" strike="noStrike" cap="none" dirty="0" smtClean="0">
                <a:solidFill>
                  <a:schemeClr val="dk1"/>
                </a:solidFill>
                <a:effectLst/>
                <a:latin typeface="Verdana"/>
                <a:ea typeface="Verdana"/>
                <a:cs typeface="Verdana"/>
                <a:sym typeface="Verdana"/>
              </a:rPr>
              <a:t>Solar panels are a common point of failure in CubeSat missions; thus, developing reliable deployment mechanisms is crucial. Innovations in deployment systems aim to minimize failure rates associated with solar arrays, ensuring that they deploy correctly and function as intended once in orbit</a:t>
            </a:r>
            <a:endParaRPr dirty="0"/>
          </a:p>
        </p:txBody>
      </p:sp>
      <p:sp>
        <p:nvSpPr>
          <p:cNvPr id="101" name="Google Shape;101;p7:notes"/>
          <p:cNvSpPr>
            <a:spLocks noGrp="1" noRot="1" noChangeAspect="1"/>
          </p:cNvSpPr>
          <p:nvPr>
            <p:ph type="sldImg" idx="2"/>
          </p:nvPr>
        </p:nvSpPr>
        <p:spPr>
          <a:xfrm>
            <a:off x="720725" y="1014413"/>
            <a:ext cx="5357813" cy="37084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9:notes"/>
          <p:cNvSpPr txBox="1">
            <a:spLocks noGrp="1"/>
          </p:cNvSpPr>
          <p:nvPr>
            <p:ph type="body" idx="1"/>
          </p:nvPr>
        </p:nvSpPr>
        <p:spPr>
          <a:xfrm>
            <a:off x="761204" y="5257960"/>
            <a:ext cx="5260527" cy="3787105"/>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19" name="Google Shape;119;p9:notes"/>
          <p:cNvSpPr>
            <a:spLocks noGrp="1" noRot="1" noChangeAspect="1"/>
          </p:cNvSpPr>
          <p:nvPr>
            <p:ph type="sldImg" idx="2"/>
          </p:nvPr>
        </p:nvSpPr>
        <p:spPr>
          <a:xfrm>
            <a:off x="720725" y="1014413"/>
            <a:ext cx="5357813" cy="37084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4:notes"/>
          <p:cNvSpPr>
            <a:spLocks noGrp="1" noRot="1" noChangeAspect="1"/>
          </p:cNvSpPr>
          <p:nvPr>
            <p:ph type="sldImg" idx="2"/>
          </p:nvPr>
        </p:nvSpPr>
        <p:spPr>
          <a:xfrm>
            <a:off x="741363" y="782638"/>
            <a:ext cx="5314950" cy="367982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7" name="Google Shape;67;p4:notes"/>
          <p:cNvSpPr txBox="1">
            <a:spLocks noGrp="1"/>
          </p:cNvSpPr>
          <p:nvPr>
            <p:ph type="body" idx="1"/>
          </p:nvPr>
        </p:nvSpPr>
        <p:spPr>
          <a:xfrm>
            <a:off x="905768" y="4694897"/>
            <a:ext cx="4986142" cy="4460152"/>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sz="1200" b="0" i="0" u="none" strike="noStrike" cap="none" dirty="0" err="1" smtClean="0">
                <a:solidFill>
                  <a:schemeClr val="dk1"/>
                </a:solidFill>
                <a:effectLst/>
                <a:latin typeface="Verdana"/>
                <a:ea typeface="Verdana"/>
                <a:cs typeface="Verdana"/>
                <a:sym typeface="Verdana"/>
              </a:rPr>
              <a:t>CubeSats</a:t>
            </a:r>
            <a:r>
              <a:rPr lang="en-US" sz="1200" b="0" i="0" u="none" strike="noStrike" cap="none" dirty="0" smtClean="0">
                <a:solidFill>
                  <a:schemeClr val="dk1"/>
                </a:solidFill>
                <a:effectLst/>
                <a:latin typeface="Verdana"/>
                <a:ea typeface="Verdana"/>
                <a:cs typeface="Verdana"/>
                <a:sym typeface="Verdana"/>
              </a:rPr>
              <a:t> are typically built up from standard cubic units each measuring 10 cm x 10 cm x 10 cm – just a bit bigger than a Rubik’s cube! The number of units depends on the CubeSat’s mission, but tends to be between 2 and 16, resulting in a mass of just 3–32 kg. These little satellites have a fraction of the mass, and cost, of more traditional satellites.</a:t>
            </a:r>
          </a:p>
          <a:p>
            <a:pPr marL="0" lvl="0" indent="0" algn="l" rtl="0">
              <a:spcBef>
                <a:spcPts val="0"/>
              </a:spcBef>
              <a:spcAft>
                <a:spcPts val="0"/>
              </a:spcAft>
              <a:buNone/>
            </a:pPr>
            <a:r>
              <a:rPr lang="en-US" sz="1200" b="0" i="0" u="none" strike="noStrike" cap="none" dirty="0" err="1" smtClean="0">
                <a:solidFill>
                  <a:schemeClr val="dk1"/>
                </a:solidFill>
                <a:effectLst/>
                <a:latin typeface="Verdana"/>
                <a:ea typeface="Verdana"/>
                <a:cs typeface="Verdana"/>
                <a:sym typeface="Verdana"/>
              </a:rPr>
              <a:t>CubeSats</a:t>
            </a:r>
            <a:r>
              <a:rPr lang="en-US" sz="1200" b="0" i="0" u="none" strike="noStrike" cap="none" dirty="0" smtClean="0">
                <a:solidFill>
                  <a:schemeClr val="dk1"/>
                </a:solidFill>
                <a:effectLst/>
                <a:latin typeface="Verdana"/>
                <a:ea typeface="Verdana"/>
                <a:cs typeface="Verdana"/>
                <a:sym typeface="Verdana"/>
              </a:rPr>
              <a:t> tend to hitch a ride into space using extra space available on rockets, meaning lots of launch opportunities and low launch costs. They are packed in a standard-sized container which, at the push of a button, ejects them into space via a spring system. A similar technique is used to deploy </a:t>
            </a:r>
            <a:r>
              <a:rPr lang="en-US" sz="1200" b="0" i="0" u="none" strike="noStrike" cap="none" dirty="0" err="1" smtClean="0">
                <a:solidFill>
                  <a:schemeClr val="dk1"/>
                </a:solidFill>
                <a:effectLst/>
                <a:latin typeface="Verdana"/>
                <a:ea typeface="Verdana"/>
                <a:cs typeface="Verdana"/>
                <a:sym typeface="Verdana"/>
              </a:rPr>
              <a:t>CubeSats</a:t>
            </a:r>
            <a:r>
              <a:rPr lang="en-US" sz="1200" b="0" i="0" u="none" strike="noStrike" cap="none" dirty="0" smtClean="0">
                <a:solidFill>
                  <a:schemeClr val="dk1"/>
                </a:solidFill>
                <a:effectLst/>
                <a:latin typeface="Verdana"/>
                <a:ea typeface="Verdana"/>
                <a:cs typeface="Verdana"/>
                <a:sym typeface="Verdana"/>
              </a:rPr>
              <a:t> from the International Space Station (ISS), where they are launched out of the Japanese module, </a:t>
            </a:r>
            <a:r>
              <a:rPr lang="en-US" sz="1200" b="0" i="0" u="none" strike="noStrike" cap="none" dirty="0" err="1" smtClean="0">
                <a:solidFill>
                  <a:schemeClr val="dk1"/>
                </a:solidFill>
                <a:effectLst/>
                <a:latin typeface="Verdana"/>
                <a:ea typeface="Verdana"/>
                <a:cs typeface="Verdana"/>
                <a:sym typeface="Verdana"/>
                <a:hlinkClick r:id="rId3"/>
              </a:rPr>
              <a:t>Kibo</a:t>
            </a:r>
            <a:r>
              <a:rPr lang="en-US" sz="1200" b="0" i="0" u="none" strike="noStrike" cap="none" dirty="0" smtClean="0">
                <a:solidFill>
                  <a:schemeClr val="dk1"/>
                </a:solidFill>
                <a:effectLst/>
                <a:latin typeface="Verdana"/>
                <a:ea typeface="Verdana"/>
                <a:cs typeface="Verdana"/>
                <a:sym typeface="Verdana"/>
              </a:rPr>
              <a:t>.</a:t>
            </a:r>
            <a:endParaRPr dirty="0"/>
          </a:p>
        </p:txBody>
      </p:sp>
    </p:spTree>
    <p:extLst>
      <p:ext uri="{BB962C8B-B14F-4D97-AF65-F5344CB8AC3E}">
        <p14:creationId xmlns:p14="http://schemas.microsoft.com/office/powerpoint/2010/main" val="16149975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Times New Roman" panose="02020603050405020304" pitchFamily="18" charset="0"/>
                <a:cs typeface="Times New Roman" panose="02020603050405020304" pitchFamily="18" charset="0"/>
              </a:rPr>
              <a:t>3U Satellite’s specifications.</a:t>
            </a:r>
          </a:p>
          <a:p>
            <a:pPr marL="342900" indent="-342900">
              <a:lnSpc>
                <a:spcPct val="107000"/>
              </a:lnSpc>
              <a:spcAft>
                <a:spcPts val="800"/>
              </a:spcAft>
              <a:buFont typeface="Arial" panose="020B0604020202020204" pitchFamily="34" charset="0"/>
              <a:buChar char="•"/>
            </a:pPr>
            <a:r>
              <a:rPr lang="en-US" sz="1200" dirty="0" smtClean="0">
                <a:latin typeface="Times New Roman" panose="02020603050405020304" pitchFamily="18" charset="0"/>
                <a:ea typeface="Calibri" panose="020F0502020204030204" pitchFamily="34" charset="0"/>
                <a:cs typeface="Times New Roman" panose="02020603050405020304" pitchFamily="18" charset="0"/>
              </a:rPr>
              <a:t>Dimension constraints.</a:t>
            </a:r>
          </a:p>
          <a:p>
            <a:pPr marL="342900" indent="-342900">
              <a:lnSpc>
                <a:spcPct val="107000"/>
              </a:lnSpc>
              <a:spcAft>
                <a:spcPts val="800"/>
              </a:spcAft>
              <a:buFont typeface="Arial" panose="020B0604020202020204" pitchFamily="34" charset="0"/>
              <a:buChar char="•"/>
            </a:pPr>
            <a:r>
              <a:rPr lang="en-US" sz="1200" dirty="0" smtClean="0">
                <a:latin typeface="Times New Roman" panose="02020603050405020304" pitchFamily="18" charset="0"/>
                <a:ea typeface="Calibri" panose="020F0502020204030204" pitchFamily="34" charset="0"/>
                <a:cs typeface="Times New Roman" panose="02020603050405020304" pitchFamily="18" charset="0"/>
              </a:rPr>
              <a:t>Mass constraints</a:t>
            </a:r>
          </a:p>
          <a:p>
            <a:pPr marL="342900" indent="-342900">
              <a:lnSpc>
                <a:spcPct val="107000"/>
              </a:lnSpc>
              <a:spcAft>
                <a:spcPts val="800"/>
              </a:spcAft>
              <a:buFont typeface="Arial" panose="020B0604020202020204" pitchFamily="34" charset="0"/>
              <a:buChar char="•"/>
            </a:pPr>
            <a:r>
              <a:rPr lang="en-US" sz="1200" dirty="0" smtClean="0">
                <a:latin typeface="Times New Roman" panose="02020603050405020304" pitchFamily="18" charset="0"/>
                <a:ea typeface="Calibri" panose="020F0502020204030204" pitchFamily="34" charset="0"/>
                <a:cs typeface="Times New Roman" panose="02020603050405020304" pitchFamily="18" charset="0"/>
              </a:rPr>
              <a:t>Space considerations</a:t>
            </a:r>
          </a:p>
          <a:p>
            <a:pPr marL="342900" indent="-342900">
              <a:lnSpc>
                <a:spcPct val="107000"/>
              </a:lnSpc>
              <a:spcAft>
                <a:spcPts val="800"/>
              </a:spcAft>
              <a:buFont typeface="Arial" panose="020B0604020202020204" pitchFamily="34" charset="0"/>
              <a:buChar char="•"/>
            </a:pPr>
            <a:r>
              <a:rPr lang="en-US" sz="1200" dirty="0" smtClean="0">
                <a:latin typeface="Times New Roman" panose="02020603050405020304" pitchFamily="18" charset="0"/>
                <a:ea typeface="Calibri" panose="020F0502020204030204" pitchFamily="34" charset="0"/>
                <a:cs typeface="Times New Roman" panose="02020603050405020304" pitchFamily="18" charset="0"/>
              </a:rPr>
              <a:t>Altitude control.</a:t>
            </a:r>
          </a:p>
          <a:p>
            <a:pPr marL="342900" indent="-342900">
              <a:lnSpc>
                <a:spcPct val="107000"/>
              </a:lnSpc>
              <a:spcAft>
                <a:spcPts val="800"/>
              </a:spcAft>
              <a:buFont typeface="Arial" panose="020B0604020202020204" pitchFamily="34" charset="0"/>
              <a:buChar char="•"/>
            </a:pPr>
            <a:r>
              <a:rPr lang="en-US" sz="1200" dirty="0" smtClean="0">
                <a:latin typeface="Times New Roman" panose="02020603050405020304" pitchFamily="18" charset="0"/>
                <a:ea typeface="Calibri" panose="020F0502020204030204" pitchFamily="34" charset="0"/>
                <a:cs typeface="Times New Roman" panose="02020603050405020304" pitchFamily="18" charset="0"/>
              </a:rPr>
              <a:t>Maximum power production</a:t>
            </a:r>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000" b="0" i="0" u="none" strike="noStrike" cap="none" smtClean="0">
                <a:solidFill>
                  <a:schemeClr val="dk1"/>
                </a:solidFill>
                <a:latin typeface="Verdana"/>
                <a:ea typeface="Verdana"/>
                <a:cs typeface="Verdana"/>
                <a:sym typeface="Verdana"/>
              </a:rPr>
              <a:t>8</a:t>
            </a:fld>
            <a:endParaRPr lang="en-US" sz="1000" b="0" i="0" u="none" strike="noStrike" cap="none">
              <a:solidFill>
                <a:schemeClr val="dk1"/>
              </a:solidFill>
              <a:latin typeface="Verdana"/>
              <a:ea typeface="Verdana"/>
              <a:cs typeface="Verdana"/>
              <a:sym typeface="Verdana"/>
            </a:endParaRPr>
          </a:p>
        </p:txBody>
      </p:sp>
    </p:spTree>
    <p:extLst>
      <p:ext uri="{BB962C8B-B14F-4D97-AF65-F5344CB8AC3E}">
        <p14:creationId xmlns:p14="http://schemas.microsoft.com/office/powerpoint/2010/main" val="36482329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000" b="0" i="0" u="none" strike="noStrike" cap="none" smtClean="0">
                <a:solidFill>
                  <a:schemeClr val="dk1"/>
                </a:solidFill>
                <a:latin typeface="Verdana"/>
                <a:ea typeface="Verdana"/>
                <a:cs typeface="Verdana"/>
                <a:sym typeface="Verdana"/>
              </a:rPr>
              <a:t>10</a:t>
            </a:fld>
            <a:endParaRPr lang="en-US" sz="1000" b="0" i="0" u="none" strike="noStrike" cap="none">
              <a:solidFill>
                <a:schemeClr val="dk1"/>
              </a:solidFill>
              <a:latin typeface="Verdana"/>
              <a:ea typeface="Verdana"/>
              <a:cs typeface="Verdana"/>
              <a:sym typeface="Verdana"/>
            </a:endParaRPr>
          </a:p>
        </p:txBody>
      </p:sp>
    </p:spTree>
    <p:extLst>
      <p:ext uri="{BB962C8B-B14F-4D97-AF65-F5344CB8AC3E}">
        <p14:creationId xmlns:p14="http://schemas.microsoft.com/office/powerpoint/2010/main" val="16042843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11:notes"/>
          <p:cNvSpPr txBox="1">
            <a:spLocks noGrp="1"/>
          </p:cNvSpPr>
          <p:nvPr>
            <p:ph type="body" idx="1"/>
          </p:nvPr>
        </p:nvSpPr>
        <p:spPr>
          <a:xfrm>
            <a:off x="761204" y="5257960"/>
            <a:ext cx="5260527" cy="3787105"/>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35" name="Google Shape;135;p11:notes"/>
          <p:cNvSpPr>
            <a:spLocks noGrp="1" noRot="1" noChangeAspect="1"/>
          </p:cNvSpPr>
          <p:nvPr>
            <p:ph type="sldImg" idx="2"/>
          </p:nvPr>
        </p:nvSpPr>
        <p:spPr>
          <a:xfrm>
            <a:off x="720725" y="1014413"/>
            <a:ext cx="5357813" cy="37084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sp>
        <p:nvSpPr>
          <p:cNvPr id="13" name="Google Shape;13;p2"/>
          <p:cNvSpPr/>
          <p:nvPr/>
        </p:nvSpPr>
        <p:spPr>
          <a:xfrm>
            <a:off x="274638" y="184150"/>
            <a:ext cx="9358312" cy="6478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accent1"/>
              </a:buClr>
              <a:buSzPts val="2400"/>
              <a:buFont typeface="Verdana"/>
              <a:buNone/>
            </a:pPr>
            <a:endParaRPr sz="2400" b="0" i="0" u="none" strike="noStrike" cap="none">
              <a:solidFill>
                <a:schemeClr val="dk1"/>
              </a:solidFill>
              <a:latin typeface="Verdana"/>
              <a:ea typeface="Verdana"/>
              <a:cs typeface="Verdana"/>
              <a:sym typeface="Verdana"/>
            </a:endParaRPr>
          </a:p>
        </p:txBody>
      </p:sp>
      <p:sp>
        <p:nvSpPr>
          <p:cNvPr id="14" name="Google Shape;14;p2"/>
          <p:cNvSpPr/>
          <p:nvPr/>
        </p:nvSpPr>
        <p:spPr>
          <a:xfrm>
            <a:off x="1501775" y="2652713"/>
            <a:ext cx="3114675" cy="388937"/>
          </a:xfrm>
          <a:prstGeom prst="ellipse">
            <a:avLst/>
          </a:prstGeom>
          <a:noFill/>
          <a:ln>
            <a:noFill/>
          </a:ln>
        </p:spPr>
        <p:txBody>
          <a:bodyPr spcFirstLastPara="1" wrap="square" lIns="0" tIns="0" rIns="0" bIns="0" anchor="ctr" anchorCtr="0">
            <a:noAutofit/>
          </a:bodyPr>
          <a:lstStyle/>
          <a:p>
            <a:pPr marL="0" marR="0" lvl="0" indent="0" algn="ctr" rtl="0">
              <a:spcBef>
                <a:spcPts val="0"/>
              </a:spcBef>
              <a:spcAft>
                <a:spcPts val="0"/>
              </a:spcAft>
              <a:buClr>
                <a:schemeClr val="accent1"/>
              </a:buClr>
              <a:buSzPts val="1800"/>
              <a:buFont typeface="Verdana"/>
              <a:buNone/>
            </a:pPr>
            <a:endParaRPr sz="1800" b="0" i="0" u="none" strike="noStrike" cap="none">
              <a:solidFill>
                <a:schemeClr val="dk1"/>
              </a:solidFill>
              <a:latin typeface="Verdana"/>
              <a:ea typeface="Verdana"/>
              <a:cs typeface="Verdana"/>
              <a:sym typeface="Verdana"/>
            </a:endParaRPr>
          </a:p>
        </p:txBody>
      </p:sp>
      <p:sp>
        <p:nvSpPr>
          <p:cNvPr id="15" name="Google Shape;15;p2"/>
          <p:cNvSpPr txBox="1"/>
          <p:nvPr/>
        </p:nvSpPr>
        <p:spPr>
          <a:xfrm>
            <a:off x="2553144" y="4320578"/>
            <a:ext cx="4810887" cy="1338828"/>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Clr>
                <a:schemeClr val="accent1"/>
              </a:buClr>
              <a:buSzPts val="1800"/>
              <a:buFont typeface="Verdana"/>
              <a:buNone/>
            </a:pPr>
            <a:r>
              <a:rPr lang="en-US" sz="1800" b="0" i="0" u="none" strike="noStrike" cap="none" dirty="0" smtClean="0">
                <a:solidFill>
                  <a:schemeClr val="dk1"/>
                </a:solidFill>
                <a:latin typeface="Verdana"/>
                <a:ea typeface="Verdana"/>
                <a:cs typeface="Verdana"/>
                <a:sym typeface="Verdana"/>
              </a:rPr>
              <a:t>ENM221-0158/2019 –</a:t>
            </a:r>
            <a:r>
              <a:rPr lang="en-US" sz="1800" b="0" i="0" u="none" strike="noStrike" cap="none" baseline="0" dirty="0" smtClean="0">
                <a:solidFill>
                  <a:schemeClr val="dk1"/>
                </a:solidFill>
                <a:latin typeface="Verdana"/>
                <a:ea typeface="Verdana"/>
                <a:cs typeface="Verdana"/>
                <a:sym typeface="Verdana"/>
              </a:rPr>
              <a:t> Baraka </a:t>
            </a:r>
            <a:r>
              <a:rPr lang="en-US" sz="1800" b="0" i="0" u="none" strike="noStrike" cap="none" baseline="0" dirty="0" err="1" smtClean="0">
                <a:solidFill>
                  <a:schemeClr val="dk1"/>
                </a:solidFill>
                <a:latin typeface="Verdana"/>
                <a:ea typeface="Verdana"/>
                <a:cs typeface="Verdana"/>
                <a:sym typeface="Verdana"/>
              </a:rPr>
              <a:t>Shabach</a:t>
            </a:r>
            <a:endParaRPr dirty="0"/>
          </a:p>
          <a:p>
            <a:pPr marL="0" marR="0" lvl="0" indent="0" algn="l" rtl="0">
              <a:spcBef>
                <a:spcPts val="600"/>
              </a:spcBef>
              <a:spcAft>
                <a:spcPts val="0"/>
              </a:spcAft>
              <a:buClr>
                <a:schemeClr val="accent1"/>
              </a:buClr>
              <a:buSzPts val="1800"/>
              <a:buFont typeface="Verdana"/>
              <a:buNone/>
            </a:pPr>
            <a:r>
              <a:rPr lang="en-US" sz="1800" b="0" i="0" u="none" strike="noStrike" cap="none" dirty="0" smtClean="0">
                <a:solidFill>
                  <a:schemeClr val="dk1"/>
                </a:solidFill>
                <a:latin typeface="Verdana"/>
                <a:ea typeface="Verdana"/>
                <a:cs typeface="Verdana"/>
                <a:sym typeface="Verdana"/>
              </a:rPr>
              <a:t>ENM221-0154/2019 </a:t>
            </a:r>
            <a:r>
              <a:rPr lang="en-US" sz="1800" b="0" i="0" u="none" strike="noStrike" cap="none" dirty="0">
                <a:solidFill>
                  <a:schemeClr val="dk1"/>
                </a:solidFill>
                <a:latin typeface="Verdana"/>
                <a:ea typeface="Verdana"/>
                <a:cs typeface="Verdana"/>
                <a:sym typeface="Verdana"/>
              </a:rPr>
              <a:t>– </a:t>
            </a:r>
            <a:r>
              <a:rPr lang="en-US" sz="1800" b="0" i="0" u="none" strike="noStrike" cap="none" dirty="0" smtClean="0">
                <a:solidFill>
                  <a:schemeClr val="dk1"/>
                </a:solidFill>
                <a:latin typeface="Verdana"/>
                <a:ea typeface="Verdana"/>
                <a:cs typeface="Verdana"/>
                <a:sym typeface="Verdana"/>
              </a:rPr>
              <a:t>Muchunga</a:t>
            </a:r>
            <a:r>
              <a:rPr lang="en-US" sz="1800" b="0" i="0" u="none" strike="noStrike" cap="none" baseline="0" dirty="0" smtClean="0">
                <a:solidFill>
                  <a:schemeClr val="dk1"/>
                </a:solidFill>
                <a:latin typeface="Verdana"/>
                <a:ea typeface="Verdana"/>
                <a:cs typeface="Verdana"/>
                <a:sym typeface="Verdana"/>
              </a:rPr>
              <a:t> Tabitha</a:t>
            </a:r>
            <a:endParaRPr dirty="0"/>
          </a:p>
          <a:p>
            <a:pPr marL="0" marR="0" lvl="0" indent="0" algn="l" rtl="0">
              <a:spcBef>
                <a:spcPts val="600"/>
              </a:spcBef>
              <a:spcAft>
                <a:spcPts val="0"/>
              </a:spcAft>
              <a:buClr>
                <a:schemeClr val="accent1"/>
              </a:buClr>
              <a:buSzPts val="1800"/>
              <a:buFont typeface="Verdana"/>
              <a:buNone/>
            </a:pPr>
            <a:endParaRPr sz="1800" b="0" i="0" u="none" strike="noStrike" cap="none" dirty="0">
              <a:solidFill>
                <a:schemeClr val="dk1"/>
              </a:solidFill>
              <a:latin typeface="Verdana"/>
              <a:ea typeface="Verdana"/>
              <a:cs typeface="Verdana"/>
              <a:sym typeface="Verdana"/>
            </a:endParaRPr>
          </a:p>
          <a:p>
            <a:pPr marL="0" marR="0" lvl="0" indent="0" algn="ctr" rtl="0">
              <a:spcBef>
                <a:spcPts val="600"/>
              </a:spcBef>
              <a:spcAft>
                <a:spcPts val="0"/>
              </a:spcAft>
              <a:buClr>
                <a:schemeClr val="accent1"/>
              </a:buClr>
              <a:buSzPts val="1800"/>
              <a:buFont typeface="Verdana"/>
              <a:buNone/>
            </a:pPr>
            <a:r>
              <a:rPr lang="en-US" sz="1800" b="0" i="0" u="none" strike="noStrike" cap="none" dirty="0">
                <a:solidFill>
                  <a:schemeClr val="dk1"/>
                </a:solidFill>
                <a:latin typeface="Verdana"/>
                <a:ea typeface="Verdana"/>
                <a:cs typeface="Verdana"/>
                <a:sym typeface="Verdana"/>
              </a:rPr>
              <a:t>11.10.2024</a:t>
            </a:r>
            <a:endParaRPr sz="1800" b="0" i="0" u="none" strike="noStrike" cap="none" dirty="0">
              <a:solidFill>
                <a:schemeClr val="dk1"/>
              </a:solidFill>
              <a:latin typeface="Verdana"/>
              <a:ea typeface="Verdana"/>
              <a:cs typeface="Verdana"/>
              <a:sym typeface="Verdana"/>
            </a:endParaRPr>
          </a:p>
        </p:txBody>
      </p:sp>
      <p:sp>
        <p:nvSpPr>
          <p:cNvPr id="16" name="Google Shape;16;p2"/>
          <p:cNvSpPr/>
          <p:nvPr/>
        </p:nvSpPr>
        <p:spPr>
          <a:xfrm>
            <a:off x="0" y="-5326"/>
            <a:ext cx="9906000" cy="2025502"/>
          </a:xfrm>
          <a:prstGeom prst="roundRect">
            <a:avLst>
              <a:gd name="adj" fmla="val 7136"/>
            </a:avLst>
          </a:prstGeom>
          <a:gradFill>
            <a:gsLst>
              <a:gs pos="0">
                <a:srgbClr val="92D050"/>
              </a:gs>
              <a:gs pos="90000">
                <a:srgbClr val="FFDE6A"/>
              </a:gs>
              <a:gs pos="100000">
                <a:srgbClr val="FFDE6A"/>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lt1"/>
              </a:solidFill>
              <a:latin typeface="Verdana"/>
              <a:ea typeface="Verdana"/>
              <a:cs typeface="Verdana"/>
              <a:sym typeface="Verdana"/>
            </a:endParaRPr>
          </a:p>
        </p:txBody>
      </p:sp>
      <p:grpSp>
        <p:nvGrpSpPr>
          <p:cNvPr id="17" name="Google Shape;17;p2"/>
          <p:cNvGrpSpPr/>
          <p:nvPr/>
        </p:nvGrpSpPr>
        <p:grpSpPr>
          <a:xfrm>
            <a:off x="5556" y="750157"/>
            <a:ext cx="9906000" cy="1809049"/>
            <a:chOff x="-3905251" y="4294188"/>
            <a:chExt cx="13401519" cy="1892300"/>
          </a:xfrm>
        </p:grpSpPr>
        <p:sp>
          <p:nvSpPr>
            <p:cNvPr id="18" name="Google Shape;18;p2"/>
            <p:cNvSpPr/>
            <p:nvPr/>
          </p:nvSpPr>
          <p:spPr>
            <a:xfrm>
              <a:off x="4810125" y="4500563"/>
              <a:ext cx="4510033" cy="1016000"/>
            </a:xfrm>
            <a:custGeom>
              <a:avLst/>
              <a:gdLst/>
              <a:ahLst/>
              <a:cxnLst/>
              <a:rect l="l" t="t" r="r" b="b"/>
              <a:pathLst>
                <a:path w="2706" h="640" extrusionOk="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lt2">
                <a:alpha val="28627"/>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Verdana"/>
                <a:ea typeface="Verdana"/>
                <a:cs typeface="Verdana"/>
                <a:sym typeface="Verdana"/>
              </a:endParaRPr>
            </a:p>
          </p:txBody>
        </p:sp>
        <p:sp>
          <p:nvSpPr>
            <p:cNvPr id="19" name="Google Shape;19;p2"/>
            <p:cNvSpPr/>
            <p:nvPr/>
          </p:nvSpPr>
          <p:spPr>
            <a:xfrm>
              <a:off x="-309563" y="4318000"/>
              <a:ext cx="8280401" cy="1209675"/>
            </a:xfrm>
            <a:custGeom>
              <a:avLst/>
              <a:gdLst/>
              <a:ahLst/>
              <a:cxnLst/>
              <a:rect l="l" t="t" r="r" b="b"/>
              <a:pathLst>
                <a:path w="5216" h="762" extrusionOk="0">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lt2">
                <a:alpha val="4000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Verdana"/>
                <a:ea typeface="Verdana"/>
                <a:cs typeface="Verdana"/>
                <a:sym typeface="Verdana"/>
              </a:endParaRPr>
            </a:p>
          </p:txBody>
        </p:sp>
        <p:sp>
          <p:nvSpPr>
            <p:cNvPr id="20" name="Google Shape;20;p2"/>
            <p:cNvSpPr/>
            <p:nvPr/>
          </p:nvSpPr>
          <p:spPr>
            <a:xfrm>
              <a:off x="3175" y="4335463"/>
              <a:ext cx="8166100" cy="1101725"/>
            </a:xfrm>
            <a:custGeom>
              <a:avLst/>
              <a:gdLst/>
              <a:ahLst/>
              <a:cxnLst/>
              <a:rect l="l" t="t" r="r" b="b"/>
              <a:pathLst>
                <a:path w="5144" h="694" extrusionOk="0">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9525" cap="flat" cmpd="sng">
              <a:solidFill>
                <a:srgbClr val="FFFFFF"/>
              </a:solidFill>
              <a:prstDash val="solid"/>
              <a:round/>
              <a:headEnd type="none" w="med" len="med"/>
              <a:tailEnd type="none" w="med" len="med"/>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Verdana"/>
                <a:ea typeface="Verdana"/>
                <a:cs typeface="Verdana"/>
                <a:sym typeface="Verdana"/>
              </a:endParaRPr>
            </a:p>
          </p:txBody>
        </p:sp>
        <p:sp>
          <p:nvSpPr>
            <p:cNvPr id="21" name="Google Shape;21;p2"/>
            <p:cNvSpPr/>
            <p:nvPr/>
          </p:nvSpPr>
          <p:spPr>
            <a:xfrm>
              <a:off x="4156075" y="4316413"/>
              <a:ext cx="4940300" cy="927100"/>
            </a:xfrm>
            <a:custGeom>
              <a:avLst/>
              <a:gdLst/>
              <a:ahLst/>
              <a:cxnLst/>
              <a:rect l="l" t="t" r="r" b="b"/>
              <a:pathLst>
                <a:path w="3112" h="584" extrusionOk="0">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9525" cap="flat" cmpd="sng">
              <a:solidFill>
                <a:srgbClr val="FFFFFF"/>
              </a:solidFill>
              <a:prstDash val="solid"/>
              <a:round/>
              <a:headEnd type="none" w="med" len="med"/>
              <a:tailEnd type="none" w="med" len="med"/>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Verdana"/>
                <a:ea typeface="Verdana"/>
                <a:cs typeface="Verdana"/>
                <a:sym typeface="Verdana"/>
              </a:endParaRPr>
            </a:p>
          </p:txBody>
        </p:sp>
        <p:sp>
          <p:nvSpPr>
            <p:cNvPr id="22" name="Google Shape;22;p2"/>
            <p:cNvSpPr/>
            <p:nvPr/>
          </p:nvSpPr>
          <p:spPr>
            <a:xfrm>
              <a:off x="-3905251" y="4294188"/>
              <a:ext cx="13401519" cy="1892300"/>
            </a:xfrm>
            <a:custGeom>
              <a:avLst/>
              <a:gdLst/>
              <a:ahLst/>
              <a:cxnLst/>
              <a:rect l="l" t="t" r="r" b="b"/>
              <a:pathLst>
                <a:path w="8196" h="1192" extrusionOk="0">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Verdana"/>
                <a:ea typeface="Verdana"/>
                <a:cs typeface="Verdana"/>
                <a:sym typeface="Verdana"/>
              </a:endParaRPr>
            </a:p>
          </p:txBody>
        </p:sp>
      </p:grpSp>
      <p:sp>
        <p:nvSpPr>
          <p:cNvPr id="23" name="Google Shape;23;p2"/>
          <p:cNvSpPr/>
          <p:nvPr/>
        </p:nvSpPr>
        <p:spPr>
          <a:xfrm rot="10800000" flipH="1">
            <a:off x="-9526" y="5816600"/>
            <a:ext cx="9915526" cy="1041400"/>
          </a:xfrm>
          <a:custGeom>
            <a:avLst/>
            <a:gdLst/>
            <a:ahLst/>
            <a:cxnLst/>
            <a:rect l="l" t="t" r="r" b="b"/>
            <a:pathLst>
              <a:path w="5772" h="656" extrusionOk="0">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solidFill>
            <a:srgbClr val="B2321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24" name="Google Shape;24;p2"/>
          <p:cNvSpPr/>
          <p:nvPr/>
        </p:nvSpPr>
        <p:spPr>
          <a:xfrm rot="10800000" flipH="1">
            <a:off x="4232636" y="6251944"/>
            <a:ext cx="5673363" cy="610464"/>
          </a:xfrm>
          <a:custGeom>
            <a:avLst/>
            <a:gdLst/>
            <a:ahLst/>
            <a:cxnLst/>
            <a:rect l="l" t="t" r="r" b="b"/>
            <a:pathLst>
              <a:path w="3000" h="595" extrusionOk="0">
                <a:moveTo>
                  <a:pt x="0" y="0"/>
                </a:moveTo>
                <a:cubicBezTo>
                  <a:pt x="174" y="102"/>
                  <a:pt x="1168" y="533"/>
                  <a:pt x="1668" y="564"/>
                </a:cubicBezTo>
                <a:cubicBezTo>
                  <a:pt x="2168" y="595"/>
                  <a:pt x="2778" y="279"/>
                  <a:pt x="3000" y="186"/>
                </a:cubicBezTo>
                <a:lnTo>
                  <a:pt x="3000" y="6"/>
                </a:lnTo>
                <a:lnTo>
                  <a:pt x="0" y="0"/>
                </a:lnTo>
                <a:close/>
              </a:path>
            </a:pathLst>
          </a:custGeom>
          <a:solidFill>
            <a:schemeClr val="accent1"/>
          </a:solidFill>
          <a:ln w="9525" cap="flat" cmpd="sng">
            <a:solidFill>
              <a:srgbClr val="FFDE6A"/>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25" name="Google Shape;25;p2"/>
          <p:cNvSpPr txBox="1"/>
          <p:nvPr/>
        </p:nvSpPr>
        <p:spPr>
          <a:xfrm>
            <a:off x="2124073" y="5877078"/>
            <a:ext cx="5648325" cy="276999"/>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Clr>
                <a:schemeClr val="accent1"/>
              </a:buClr>
              <a:buSzPts val="1800"/>
              <a:buFont typeface="Verdana"/>
              <a:buNone/>
            </a:pPr>
            <a:r>
              <a:rPr lang="en-US" sz="1800" b="0" i="1" u="none">
                <a:solidFill>
                  <a:schemeClr val="dk1"/>
                </a:solidFill>
                <a:latin typeface="Verdana"/>
                <a:ea typeface="Verdana"/>
                <a:cs typeface="Verdana"/>
                <a:sym typeface="Verdana"/>
              </a:rPr>
              <a:t>Department of Mechatronic Engineering, JKUAT</a:t>
            </a:r>
            <a:endParaRPr sz="1800" b="0" i="1" u="none">
              <a:solidFill>
                <a:schemeClr val="dk1"/>
              </a:solidFill>
              <a:latin typeface="Verdana"/>
              <a:ea typeface="Verdana"/>
              <a:cs typeface="Verdana"/>
              <a:sym typeface="Verdana"/>
            </a:endParaRPr>
          </a:p>
        </p:txBody>
      </p:sp>
      <p:sp>
        <p:nvSpPr>
          <p:cNvPr id="26" name="Google Shape;26;p2"/>
          <p:cNvSpPr txBox="1"/>
          <p:nvPr/>
        </p:nvSpPr>
        <p:spPr>
          <a:xfrm>
            <a:off x="81754" y="1930728"/>
            <a:ext cx="9732962" cy="1492716"/>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Clr>
                <a:schemeClr val="accent1"/>
              </a:buClr>
              <a:buSzPts val="3200"/>
              <a:buFont typeface="Verdana"/>
              <a:buNone/>
            </a:pPr>
            <a:r>
              <a:rPr lang="en-US" sz="3200" b="1" u="none" dirty="0">
                <a:solidFill>
                  <a:schemeClr val="dk1"/>
                </a:solidFill>
                <a:latin typeface="Verdana"/>
                <a:ea typeface="Verdana"/>
                <a:cs typeface="Verdana"/>
                <a:sym typeface="Verdana"/>
              </a:rPr>
              <a:t>Design and development of a </a:t>
            </a:r>
            <a:r>
              <a:rPr lang="en-US" sz="3200" b="1" u="none" dirty="0" smtClean="0">
                <a:solidFill>
                  <a:schemeClr val="dk1"/>
                </a:solidFill>
                <a:latin typeface="Verdana"/>
                <a:ea typeface="Verdana"/>
                <a:cs typeface="Verdana"/>
                <a:sym typeface="Verdana"/>
              </a:rPr>
              <a:t>CubeSat solar panel deployment</a:t>
            </a:r>
            <a:r>
              <a:rPr lang="en-US" sz="3200" b="1" u="none" baseline="0" dirty="0" smtClean="0">
                <a:solidFill>
                  <a:schemeClr val="dk1"/>
                </a:solidFill>
                <a:latin typeface="Verdana"/>
                <a:ea typeface="Verdana"/>
                <a:cs typeface="Verdana"/>
                <a:sym typeface="Verdana"/>
              </a:rPr>
              <a:t> system.</a:t>
            </a:r>
            <a:r>
              <a:rPr lang="en-US" sz="3200" b="1" u="none" dirty="0" smtClean="0">
                <a:solidFill>
                  <a:schemeClr val="dk1"/>
                </a:solidFill>
                <a:latin typeface="Verdana"/>
                <a:ea typeface="Verdana"/>
                <a:cs typeface="Verdana"/>
                <a:sym typeface="Verdana"/>
              </a:rPr>
              <a:t> </a:t>
            </a:r>
            <a:r>
              <a:rPr lang="en-US" sz="3200" b="1" u="none" dirty="0">
                <a:solidFill>
                  <a:schemeClr val="dk1"/>
                </a:solidFill>
                <a:latin typeface="Verdana"/>
                <a:ea typeface="Verdana"/>
                <a:cs typeface="Verdana"/>
                <a:sym typeface="Verdana"/>
              </a:rPr>
              <a:t>	</a:t>
            </a:r>
            <a:endParaRPr sz="3200" b="1" u="none" dirty="0">
              <a:solidFill>
                <a:schemeClr val="dk1"/>
              </a:solidFill>
              <a:latin typeface="Verdana"/>
              <a:ea typeface="Verdana"/>
              <a:cs typeface="Verdana"/>
              <a:sym typeface="Verdana"/>
            </a:endParaRPr>
          </a:p>
          <a:p>
            <a:pPr marL="0" marR="0" lvl="0" indent="0" algn="ctr" rtl="0">
              <a:spcBef>
                <a:spcPts val="600"/>
              </a:spcBef>
              <a:spcAft>
                <a:spcPts val="0"/>
              </a:spcAft>
              <a:buClr>
                <a:schemeClr val="accent1"/>
              </a:buClr>
              <a:buSzPts val="2800"/>
              <a:buFont typeface="Verdana"/>
              <a:buNone/>
            </a:pPr>
            <a:r>
              <a:rPr lang="en-US" sz="2800" b="0" u="none" dirty="0" smtClean="0">
                <a:solidFill>
                  <a:schemeClr val="dk1"/>
                </a:solidFill>
                <a:latin typeface="Verdana"/>
                <a:ea typeface="Verdana"/>
                <a:cs typeface="Verdana"/>
                <a:sym typeface="Verdana"/>
              </a:rPr>
              <a:t>FYP-21-4</a:t>
            </a:r>
            <a:endParaRPr sz="2800" b="0" u="none" dirty="0">
              <a:solidFill>
                <a:schemeClr val="dk1"/>
              </a:solidFill>
              <a:latin typeface="Verdana"/>
              <a:ea typeface="Verdana"/>
              <a:cs typeface="Verdana"/>
              <a:sym typeface="Verdana"/>
            </a:endParaRPr>
          </a:p>
        </p:txBody>
      </p:sp>
      <p:sp>
        <p:nvSpPr>
          <p:cNvPr id="27" name="Google Shape;27;p2"/>
          <p:cNvSpPr txBox="1"/>
          <p:nvPr/>
        </p:nvSpPr>
        <p:spPr>
          <a:xfrm>
            <a:off x="92075" y="3720894"/>
            <a:ext cx="9732962" cy="307777"/>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Clr>
                <a:schemeClr val="accent1"/>
              </a:buClr>
              <a:buSzPts val="2000"/>
              <a:buFont typeface="Verdana"/>
              <a:buNone/>
            </a:pPr>
            <a:r>
              <a:rPr lang="en-US" sz="2000" b="1" u="none">
                <a:solidFill>
                  <a:schemeClr val="dk1"/>
                </a:solidFill>
                <a:latin typeface="Verdana"/>
                <a:ea typeface="Verdana"/>
                <a:cs typeface="Verdana"/>
                <a:sym typeface="Verdana"/>
              </a:rPr>
              <a:t>Proposal presentation</a:t>
            </a:r>
            <a:endParaRPr sz="1800" b="0" u="none">
              <a:solidFill>
                <a:schemeClr val="dk1"/>
              </a:solidFill>
              <a:latin typeface="Verdana"/>
              <a:ea typeface="Verdana"/>
              <a:cs typeface="Verdana"/>
              <a:sym typeface="Verdana"/>
            </a:endParaRPr>
          </a:p>
        </p:txBody>
      </p:sp>
      <p:sp>
        <p:nvSpPr>
          <p:cNvPr id="28" name="Google Shape;28;p2"/>
          <p:cNvSpPr txBox="1"/>
          <p:nvPr/>
        </p:nvSpPr>
        <p:spPr>
          <a:xfrm>
            <a:off x="8634410" y="6622918"/>
            <a:ext cx="1277146" cy="2616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50" b="1">
                <a:solidFill>
                  <a:schemeClr val="dk1"/>
                </a:solidFill>
                <a:latin typeface="Verdana"/>
                <a:ea typeface="Verdana"/>
                <a:cs typeface="Verdana"/>
                <a:sym typeface="Verdana"/>
              </a:rPr>
              <a:t>FYP-21 Series</a:t>
            </a:r>
            <a:endParaRPr sz="1050" b="1">
              <a:solidFill>
                <a:schemeClr val="dk1"/>
              </a:solidFill>
              <a:latin typeface="Verdana"/>
              <a:ea typeface="Verdana"/>
              <a:cs typeface="Verdana"/>
              <a:sym typeface="Verdana"/>
            </a:endParaRPr>
          </a:p>
        </p:txBody>
      </p:sp>
    </p:spTree>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29"/>
        <p:cNvGrpSpPr/>
        <p:nvPr/>
      </p:nvGrpSpPr>
      <p:grpSpPr>
        <a:xfrm>
          <a:off x="0" y="0"/>
          <a:ext cx="0" cy="0"/>
          <a:chOff x="0" y="0"/>
          <a:chExt cx="0" cy="0"/>
        </a:xfrm>
      </p:grpSpPr>
      <p:sp>
        <p:nvSpPr>
          <p:cNvPr id="30" name="Google Shape;30;p3"/>
          <p:cNvSpPr/>
          <p:nvPr/>
        </p:nvSpPr>
        <p:spPr>
          <a:xfrm>
            <a:off x="274638" y="184150"/>
            <a:ext cx="9358312" cy="6478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accent1"/>
              </a:buClr>
              <a:buSzPts val="2400"/>
              <a:buFont typeface="Verdana"/>
              <a:buNone/>
            </a:pPr>
            <a:endParaRPr sz="2400">
              <a:solidFill>
                <a:schemeClr val="dk1"/>
              </a:solidFill>
              <a:latin typeface="Verdana"/>
              <a:ea typeface="Verdana"/>
              <a:cs typeface="Verdana"/>
              <a:sym typeface="Verdana"/>
            </a:endParaRPr>
          </a:p>
        </p:txBody>
      </p:sp>
      <p:cxnSp>
        <p:nvCxnSpPr>
          <p:cNvPr id="31" name="Google Shape;31;p3"/>
          <p:cNvCxnSpPr/>
          <p:nvPr/>
        </p:nvCxnSpPr>
        <p:spPr>
          <a:xfrm>
            <a:off x="125413" y="6102828"/>
            <a:ext cx="9650412" cy="0"/>
          </a:xfrm>
          <a:prstGeom prst="straightConnector1">
            <a:avLst/>
          </a:prstGeom>
          <a:noFill/>
          <a:ln w="25400" cap="flat" cmpd="sng">
            <a:solidFill>
              <a:srgbClr val="99FF33"/>
            </a:solidFill>
            <a:prstDash val="solid"/>
            <a:round/>
            <a:headEnd type="none" w="sm" len="sm"/>
            <a:tailEnd type="none" w="sm" len="sm"/>
          </a:ln>
        </p:spPr>
      </p:cxnSp>
      <p:sp>
        <p:nvSpPr>
          <p:cNvPr id="32" name="Google Shape;32;p3"/>
          <p:cNvSpPr/>
          <p:nvPr/>
        </p:nvSpPr>
        <p:spPr>
          <a:xfrm>
            <a:off x="9278938" y="6171150"/>
            <a:ext cx="496887" cy="206375"/>
          </a:xfrm>
          <a:prstGeom prst="rect">
            <a:avLst/>
          </a:prstGeom>
          <a:noFill/>
          <a:ln>
            <a:noFill/>
          </a:ln>
        </p:spPr>
        <p:txBody>
          <a:bodyPr spcFirstLastPara="1" wrap="square" lIns="0" tIns="0" rIns="0" bIns="0" anchor="t"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Verdana"/>
                <a:ea typeface="Verdana"/>
                <a:cs typeface="Verdana"/>
                <a:sym typeface="Verdana"/>
              </a:rPr>
              <a:t>‹#›</a:t>
            </a:fld>
            <a:r>
              <a:rPr lang="en-US" sz="1200">
                <a:solidFill>
                  <a:schemeClr val="dk1"/>
                </a:solidFill>
                <a:latin typeface="Verdana"/>
                <a:ea typeface="Verdana"/>
                <a:cs typeface="Verdana"/>
                <a:sym typeface="Verdana"/>
              </a:rPr>
              <a:t> </a:t>
            </a:r>
            <a:endParaRPr/>
          </a:p>
        </p:txBody>
      </p:sp>
      <p:cxnSp>
        <p:nvCxnSpPr>
          <p:cNvPr id="33" name="Google Shape;33;p3"/>
          <p:cNvCxnSpPr/>
          <p:nvPr/>
        </p:nvCxnSpPr>
        <p:spPr>
          <a:xfrm>
            <a:off x="125413" y="706166"/>
            <a:ext cx="9650412" cy="0"/>
          </a:xfrm>
          <a:prstGeom prst="straightConnector1">
            <a:avLst/>
          </a:prstGeom>
          <a:noFill/>
          <a:ln w="38100" cap="flat" cmpd="sng">
            <a:solidFill>
              <a:srgbClr val="99FF33"/>
            </a:solidFill>
            <a:prstDash val="solid"/>
            <a:round/>
            <a:headEnd type="none" w="med" len="med"/>
            <a:tailEnd type="none" w="med" len="med"/>
          </a:ln>
        </p:spPr>
      </p:cxnSp>
      <p:sp>
        <p:nvSpPr>
          <p:cNvPr id="34" name="Google Shape;34;p3"/>
          <p:cNvSpPr txBox="1"/>
          <p:nvPr/>
        </p:nvSpPr>
        <p:spPr>
          <a:xfrm>
            <a:off x="34004" y="6112903"/>
            <a:ext cx="9358312" cy="584735"/>
          </a:xfrm>
          <a:prstGeom prst="rect">
            <a:avLst/>
          </a:prstGeom>
          <a:noFill/>
          <a:ln>
            <a:noFill/>
          </a:ln>
        </p:spPr>
        <p:txBody>
          <a:bodyPr spcFirstLastPara="1" wrap="square" lIns="91425" tIns="45700" rIns="91425" bIns="45700" anchor="t" anchorCtr="0">
            <a:spAutoFit/>
          </a:bodyPr>
          <a:lstStyle/>
          <a:p>
            <a:pPr marL="1081088" marR="0" lvl="0" indent="-1081088" algn="l" rtl="0">
              <a:lnSpc>
                <a:spcPct val="100000"/>
              </a:lnSpc>
              <a:spcBef>
                <a:spcPts val="0"/>
              </a:spcBef>
              <a:spcAft>
                <a:spcPts val="0"/>
              </a:spcAft>
              <a:buClr>
                <a:schemeClr val="accent1"/>
              </a:buClr>
              <a:buSzPts val="1600"/>
              <a:buFont typeface="Verdana"/>
              <a:buNone/>
            </a:pPr>
            <a:r>
              <a:rPr lang="en-US" sz="1600" b="1" dirty="0" smtClean="0">
                <a:solidFill>
                  <a:schemeClr val="dk1"/>
                </a:solidFill>
                <a:latin typeface="Verdana"/>
                <a:ea typeface="Verdana"/>
                <a:cs typeface="Verdana"/>
                <a:sym typeface="Verdana"/>
              </a:rPr>
              <a:t>S.E. Baraka, T.W. Muchunga: </a:t>
            </a:r>
            <a:r>
              <a:rPr lang="en-US" sz="1600" b="0" dirty="0" smtClean="0">
                <a:solidFill>
                  <a:schemeClr val="dk1"/>
                </a:solidFill>
                <a:latin typeface="Verdana"/>
                <a:ea typeface="Verdana"/>
                <a:cs typeface="Verdana"/>
                <a:sym typeface="Verdana"/>
              </a:rPr>
              <a:t>Design and Development of a CubeSat solar panel 			</a:t>
            </a:r>
            <a:r>
              <a:rPr lang="en-US" sz="1600" b="0" baseline="0" dirty="0" smtClean="0">
                <a:solidFill>
                  <a:schemeClr val="dk1"/>
                </a:solidFill>
                <a:latin typeface="Verdana"/>
                <a:ea typeface="Verdana"/>
                <a:cs typeface="Verdana"/>
                <a:sym typeface="Verdana"/>
              </a:rPr>
              <a:t>         </a:t>
            </a:r>
            <a:r>
              <a:rPr lang="en-US" sz="1600" b="0" dirty="0" smtClean="0">
                <a:solidFill>
                  <a:schemeClr val="dk1"/>
                </a:solidFill>
                <a:latin typeface="Verdana"/>
                <a:ea typeface="Verdana"/>
                <a:cs typeface="Verdana"/>
                <a:sym typeface="Verdana"/>
              </a:rPr>
              <a:t>deployment system.</a:t>
            </a:r>
            <a:endParaRPr sz="1600" dirty="0">
              <a:solidFill>
                <a:schemeClr val="dk1"/>
              </a:solidFill>
              <a:latin typeface="Verdana"/>
              <a:ea typeface="Verdana"/>
              <a:cs typeface="Verdana"/>
              <a:sym typeface="Verdana"/>
            </a:endParaRPr>
          </a:p>
        </p:txBody>
      </p:sp>
      <p:sp>
        <p:nvSpPr>
          <p:cNvPr id="35" name="Google Shape;35;p3"/>
          <p:cNvSpPr txBox="1">
            <a:spLocks noGrp="1"/>
          </p:cNvSpPr>
          <p:nvPr>
            <p:ph type="title"/>
          </p:nvPr>
        </p:nvSpPr>
        <p:spPr>
          <a:xfrm>
            <a:off x="131763" y="208118"/>
            <a:ext cx="8172450" cy="996095"/>
          </a:xfrm>
          <a:prstGeom prst="rect">
            <a:avLst/>
          </a:prstGeom>
          <a:noFill/>
          <a:ln>
            <a:noFill/>
          </a:ln>
        </p:spPr>
        <p:txBody>
          <a:bodyPr spcFirstLastPara="1" wrap="square" lIns="91425" tIns="45700" rIns="91425" bIns="45700" anchor="t" anchorCtr="0">
            <a:noAutofit/>
          </a:bodyPr>
          <a:lstStyle>
            <a:lvl1pPr marR="0" lvl="0" algn="l" rtl="0">
              <a:lnSpc>
                <a:spcPct val="80000"/>
              </a:lnSpc>
              <a:spcBef>
                <a:spcPts val="0"/>
              </a:spcBef>
              <a:spcAft>
                <a:spcPts val="0"/>
              </a:spcAft>
              <a:buSzPts val="1400"/>
              <a:buNone/>
              <a:defRPr sz="2400" b="1" i="0" u="none" strike="noStrike" cap="none">
                <a:solidFill>
                  <a:schemeClr val="dk2"/>
                </a:solidFill>
                <a:latin typeface="Arial"/>
                <a:ea typeface="Arial"/>
                <a:cs typeface="Arial"/>
                <a:sym typeface="Arial"/>
              </a:defRPr>
            </a:lvl1pPr>
            <a:lvl2pPr marR="0" lvl="1" algn="l" rtl="0">
              <a:lnSpc>
                <a:spcPct val="80000"/>
              </a:lnSpc>
              <a:spcBef>
                <a:spcPts val="0"/>
              </a:spcBef>
              <a:spcAft>
                <a:spcPts val="0"/>
              </a:spcAft>
              <a:buSzPts val="1400"/>
              <a:buNone/>
              <a:defRPr sz="2400" b="1" i="0" u="none" strike="noStrike" cap="none">
                <a:solidFill>
                  <a:schemeClr val="dk2"/>
                </a:solidFill>
                <a:latin typeface="Arial"/>
                <a:ea typeface="Arial"/>
                <a:cs typeface="Arial"/>
                <a:sym typeface="Arial"/>
              </a:defRPr>
            </a:lvl2pPr>
            <a:lvl3pPr marR="0" lvl="2" algn="l" rtl="0">
              <a:lnSpc>
                <a:spcPct val="80000"/>
              </a:lnSpc>
              <a:spcBef>
                <a:spcPts val="0"/>
              </a:spcBef>
              <a:spcAft>
                <a:spcPts val="0"/>
              </a:spcAft>
              <a:buSzPts val="1400"/>
              <a:buNone/>
              <a:defRPr sz="2400" b="1" i="0" u="none" strike="noStrike" cap="none">
                <a:solidFill>
                  <a:schemeClr val="dk2"/>
                </a:solidFill>
                <a:latin typeface="Arial"/>
                <a:ea typeface="Arial"/>
                <a:cs typeface="Arial"/>
                <a:sym typeface="Arial"/>
              </a:defRPr>
            </a:lvl3pPr>
            <a:lvl4pPr marR="0" lvl="3" algn="l" rtl="0">
              <a:lnSpc>
                <a:spcPct val="80000"/>
              </a:lnSpc>
              <a:spcBef>
                <a:spcPts val="0"/>
              </a:spcBef>
              <a:spcAft>
                <a:spcPts val="0"/>
              </a:spcAft>
              <a:buSzPts val="1400"/>
              <a:buNone/>
              <a:defRPr sz="2400" b="1" i="0" u="none" strike="noStrike" cap="none">
                <a:solidFill>
                  <a:schemeClr val="dk2"/>
                </a:solidFill>
                <a:latin typeface="Arial"/>
                <a:ea typeface="Arial"/>
                <a:cs typeface="Arial"/>
                <a:sym typeface="Arial"/>
              </a:defRPr>
            </a:lvl4pPr>
            <a:lvl5pPr marR="0" lvl="4" algn="l" rtl="0">
              <a:lnSpc>
                <a:spcPct val="80000"/>
              </a:lnSpc>
              <a:spcBef>
                <a:spcPts val="0"/>
              </a:spcBef>
              <a:spcAft>
                <a:spcPts val="0"/>
              </a:spcAft>
              <a:buSzPts val="1400"/>
              <a:buNone/>
              <a:defRPr sz="2400" b="1" i="0" u="none" strike="noStrike" cap="none">
                <a:solidFill>
                  <a:schemeClr val="dk2"/>
                </a:solidFill>
                <a:latin typeface="Arial"/>
                <a:ea typeface="Arial"/>
                <a:cs typeface="Arial"/>
                <a:sym typeface="Arial"/>
              </a:defRPr>
            </a:lvl5pPr>
            <a:lvl6pPr marR="0" lvl="5" algn="l" rtl="0">
              <a:lnSpc>
                <a:spcPct val="80000"/>
              </a:lnSpc>
              <a:spcBef>
                <a:spcPts val="0"/>
              </a:spcBef>
              <a:spcAft>
                <a:spcPts val="0"/>
              </a:spcAft>
              <a:buSzPts val="1400"/>
              <a:buNone/>
              <a:defRPr sz="2400" b="1" i="0" u="none" strike="noStrike" cap="none">
                <a:solidFill>
                  <a:schemeClr val="dk2"/>
                </a:solidFill>
                <a:latin typeface="Verdana"/>
                <a:ea typeface="Verdana"/>
                <a:cs typeface="Verdana"/>
                <a:sym typeface="Verdana"/>
              </a:defRPr>
            </a:lvl6pPr>
            <a:lvl7pPr marR="0" lvl="6" algn="l" rtl="0">
              <a:lnSpc>
                <a:spcPct val="80000"/>
              </a:lnSpc>
              <a:spcBef>
                <a:spcPts val="0"/>
              </a:spcBef>
              <a:spcAft>
                <a:spcPts val="0"/>
              </a:spcAft>
              <a:buSzPts val="1400"/>
              <a:buNone/>
              <a:defRPr sz="2400" b="1" i="0" u="none" strike="noStrike" cap="none">
                <a:solidFill>
                  <a:schemeClr val="dk2"/>
                </a:solidFill>
                <a:latin typeface="Verdana"/>
                <a:ea typeface="Verdana"/>
                <a:cs typeface="Verdana"/>
                <a:sym typeface="Verdana"/>
              </a:defRPr>
            </a:lvl7pPr>
            <a:lvl8pPr marR="0" lvl="7" algn="l" rtl="0">
              <a:lnSpc>
                <a:spcPct val="80000"/>
              </a:lnSpc>
              <a:spcBef>
                <a:spcPts val="0"/>
              </a:spcBef>
              <a:spcAft>
                <a:spcPts val="0"/>
              </a:spcAft>
              <a:buSzPts val="1400"/>
              <a:buNone/>
              <a:defRPr sz="2400" b="1" i="0" u="none" strike="noStrike" cap="none">
                <a:solidFill>
                  <a:schemeClr val="dk2"/>
                </a:solidFill>
                <a:latin typeface="Verdana"/>
                <a:ea typeface="Verdana"/>
                <a:cs typeface="Verdana"/>
                <a:sym typeface="Verdana"/>
              </a:defRPr>
            </a:lvl8pPr>
            <a:lvl9pPr marR="0" lvl="8" algn="l" rtl="0">
              <a:lnSpc>
                <a:spcPct val="80000"/>
              </a:lnSpc>
              <a:spcBef>
                <a:spcPts val="0"/>
              </a:spcBef>
              <a:spcAft>
                <a:spcPts val="0"/>
              </a:spcAft>
              <a:buSzPts val="1400"/>
              <a:buNone/>
              <a:defRPr sz="2400" b="1" i="0" u="none" strike="noStrike" cap="none">
                <a:solidFill>
                  <a:schemeClr val="dk2"/>
                </a:solidFill>
                <a:latin typeface="Verdana"/>
                <a:ea typeface="Verdana"/>
                <a:cs typeface="Verdana"/>
                <a:sym typeface="Verdana"/>
              </a:defRPr>
            </a:lvl9pPr>
          </a:lstStyle>
          <a:p>
            <a:endParaRPr/>
          </a:p>
        </p:txBody>
      </p:sp>
    </p:spTree>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Blank">
  <p:cSld name="1_Blank">
    <p:spTree>
      <p:nvGrpSpPr>
        <p:cNvPr id="1" name="Shape 36"/>
        <p:cNvGrpSpPr/>
        <p:nvPr/>
      </p:nvGrpSpPr>
      <p:grpSpPr>
        <a:xfrm>
          <a:off x="0" y="0"/>
          <a:ext cx="0" cy="0"/>
          <a:chOff x="0" y="0"/>
          <a:chExt cx="0" cy="0"/>
        </a:xfrm>
      </p:grpSpPr>
      <p:sp>
        <p:nvSpPr>
          <p:cNvPr id="37" name="Google Shape;37;p4"/>
          <p:cNvSpPr/>
          <p:nvPr/>
        </p:nvSpPr>
        <p:spPr>
          <a:xfrm>
            <a:off x="274638" y="184150"/>
            <a:ext cx="9358312" cy="6478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accent1"/>
              </a:buClr>
              <a:buSzPts val="2400"/>
              <a:buFont typeface="Verdana"/>
              <a:buNone/>
            </a:pPr>
            <a:endParaRPr sz="2400">
              <a:solidFill>
                <a:schemeClr val="dk1"/>
              </a:solidFill>
              <a:latin typeface="Verdana"/>
              <a:ea typeface="Verdana"/>
              <a:cs typeface="Verdana"/>
              <a:sym typeface="Verdana"/>
            </a:endParaRPr>
          </a:p>
        </p:txBody>
      </p:sp>
    </p:spTree>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2_Blank">
  <p:cSld name="2_Blank">
    <p:spTree>
      <p:nvGrpSpPr>
        <p:cNvPr id="1" name="Shape 38"/>
        <p:cNvGrpSpPr/>
        <p:nvPr/>
      </p:nvGrpSpPr>
      <p:grpSpPr>
        <a:xfrm>
          <a:off x="0" y="0"/>
          <a:ext cx="0" cy="0"/>
          <a:chOff x="0" y="0"/>
          <a:chExt cx="0" cy="0"/>
        </a:xfrm>
      </p:grpSpPr>
      <p:sp>
        <p:nvSpPr>
          <p:cNvPr id="39" name="Google Shape;39;p5"/>
          <p:cNvSpPr/>
          <p:nvPr/>
        </p:nvSpPr>
        <p:spPr>
          <a:xfrm>
            <a:off x="274638" y="184150"/>
            <a:ext cx="9358312" cy="64785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accent1"/>
              </a:buClr>
              <a:buSzPts val="2400"/>
              <a:buFont typeface="Verdana"/>
              <a:buNone/>
            </a:pPr>
            <a:endParaRPr sz="2400">
              <a:solidFill>
                <a:schemeClr val="dk1"/>
              </a:solidFill>
              <a:latin typeface="Verdana"/>
              <a:ea typeface="Verdana"/>
              <a:cs typeface="Verdana"/>
              <a:sym typeface="Verdana"/>
            </a:endParaRPr>
          </a:p>
        </p:txBody>
      </p:sp>
      <p:cxnSp>
        <p:nvCxnSpPr>
          <p:cNvPr id="40" name="Google Shape;40;p5"/>
          <p:cNvCxnSpPr/>
          <p:nvPr/>
        </p:nvCxnSpPr>
        <p:spPr>
          <a:xfrm>
            <a:off x="125413" y="6102828"/>
            <a:ext cx="9650412" cy="0"/>
          </a:xfrm>
          <a:prstGeom prst="straightConnector1">
            <a:avLst/>
          </a:prstGeom>
          <a:noFill/>
          <a:ln w="25400" cap="flat" cmpd="sng">
            <a:solidFill>
              <a:srgbClr val="99FF33"/>
            </a:solidFill>
            <a:prstDash val="solid"/>
            <a:round/>
            <a:headEnd type="none" w="sm" len="sm"/>
            <a:tailEnd type="none" w="sm" len="sm"/>
          </a:ln>
        </p:spPr>
      </p:cxnSp>
      <p:sp>
        <p:nvSpPr>
          <p:cNvPr id="41" name="Google Shape;41;p5"/>
          <p:cNvSpPr/>
          <p:nvPr/>
        </p:nvSpPr>
        <p:spPr>
          <a:xfrm>
            <a:off x="9278938" y="6171150"/>
            <a:ext cx="496887" cy="206375"/>
          </a:xfrm>
          <a:prstGeom prst="rect">
            <a:avLst/>
          </a:prstGeom>
          <a:noFill/>
          <a:ln>
            <a:noFill/>
          </a:ln>
        </p:spPr>
        <p:txBody>
          <a:bodyPr spcFirstLastPara="1" wrap="square" lIns="0" tIns="0" rIns="0" bIns="0" anchor="t"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Verdana"/>
                <a:ea typeface="Verdana"/>
                <a:cs typeface="Verdana"/>
                <a:sym typeface="Verdana"/>
              </a:rPr>
              <a:t>‹#›</a:t>
            </a:fld>
            <a:r>
              <a:rPr lang="en-US" sz="1200">
                <a:solidFill>
                  <a:schemeClr val="dk1"/>
                </a:solidFill>
                <a:latin typeface="Verdana"/>
                <a:ea typeface="Verdana"/>
                <a:cs typeface="Verdana"/>
                <a:sym typeface="Verdana"/>
              </a:rPr>
              <a:t> </a:t>
            </a:r>
            <a:endParaRPr/>
          </a:p>
        </p:txBody>
      </p:sp>
      <p:cxnSp>
        <p:nvCxnSpPr>
          <p:cNvPr id="42" name="Google Shape;42;p5"/>
          <p:cNvCxnSpPr/>
          <p:nvPr/>
        </p:nvCxnSpPr>
        <p:spPr>
          <a:xfrm>
            <a:off x="125413" y="706166"/>
            <a:ext cx="9650412" cy="0"/>
          </a:xfrm>
          <a:prstGeom prst="straightConnector1">
            <a:avLst/>
          </a:prstGeom>
          <a:noFill/>
          <a:ln w="38100" cap="flat" cmpd="sng">
            <a:solidFill>
              <a:srgbClr val="99FF33"/>
            </a:solidFill>
            <a:prstDash val="solid"/>
            <a:round/>
            <a:headEnd type="none" w="med" len="med"/>
            <a:tailEnd type="none" w="med" len="med"/>
          </a:ln>
        </p:spPr>
      </p:cxnSp>
      <p:sp>
        <p:nvSpPr>
          <p:cNvPr id="43" name="Google Shape;43;p5"/>
          <p:cNvSpPr txBox="1"/>
          <p:nvPr/>
        </p:nvSpPr>
        <p:spPr>
          <a:xfrm>
            <a:off x="34004" y="6112903"/>
            <a:ext cx="9358312" cy="338554"/>
          </a:xfrm>
          <a:prstGeom prst="rect">
            <a:avLst/>
          </a:prstGeom>
          <a:noFill/>
          <a:ln>
            <a:noFill/>
          </a:ln>
        </p:spPr>
        <p:txBody>
          <a:bodyPr spcFirstLastPara="1" wrap="square" lIns="91425" tIns="45700" rIns="91425" bIns="45700" anchor="t" anchorCtr="0">
            <a:spAutoFit/>
          </a:bodyPr>
          <a:lstStyle/>
          <a:p>
            <a:pPr marL="1081088" marR="0" lvl="0" indent="-1081088" algn="l" rtl="0">
              <a:lnSpc>
                <a:spcPct val="100000"/>
              </a:lnSpc>
              <a:spcBef>
                <a:spcPts val="0"/>
              </a:spcBef>
              <a:spcAft>
                <a:spcPts val="0"/>
              </a:spcAft>
              <a:buClr>
                <a:schemeClr val="accent1"/>
              </a:buClr>
              <a:buSzPts val="1600"/>
              <a:buFont typeface="Verdana"/>
              <a:buNone/>
            </a:pPr>
            <a:r>
              <a:rPr lang="en-US" sz="1600" b="1">
                <a:solidFill>
                  <a:schemeClr val="dk1"/>
                </a:solidFill>
                <a:latin typeface="Verdana"/>
                <a:ea typeface="Verdana"/>
                <a:cs typeface="Verdana"/>
                <a:sym typeface="Verdana"/>
              </a:rPr>
              <a:t>A.K. Muchiri, J.G. Njiri: </a:t>
            </a:r>
            <a:r>
              <a:rPr lang="en-US" sz="1600" b="0">
                <a:solidFill>
                  <a:schemeClr val="dk1"/>
                </a:solidFill>
                <a:latin typeface="Verdana"/>
                <a:ea typeface="Verdana"/>
                <a:cs typeface="Verdana"/>
                <a:sym typeface="Verdana"/>
              </a:rPr>
              <a:t>Design and Development of a proposal presentation</a:t>
            </a:r>
            <a:endParaRPr sz="1600">
              <a:solidFill>
                <a:schemeClr val="dk1"/>
              </a:solidFill>
              <a:latin typeface="Verdana"/>
              <a:ea typeface="Verdana"/>
              <a:cs typeface="Verdana"/>
              <a:sym typeface="Verdana"/>
            </a:endParaRPr>
          </a:p>
        </p:txBody>
      </p:sp>
      <p:sp>
        <p:nvSpPr>
          <p:cNvPr id="44" name="Google Shape;44;p5"/>
          <p:cNvSpPr txBox="1">
            <a:spLocks noGrp="1"/>
          </p:cNvSpPr>
          <p:nvPr>
            <p:ph type="title"/>
          </p:nvPr>
        </p:nvSpPr>
        <p:spPr>
          <a:xfrm>
            <a:off x="131763" y="208118"/>
            <a:ext cx="8172450" cy="996095"/>
          </a:xfrm>
          <a:prstGeom prst="rect">
            <a:avLst/>
          </a:prstGeom>
          <a:noFill/>
          <a:ln>
            <a:noFill/>
          </a:ln>
        </p:spPr>
        <p:txBody>
          <a:bodyPr spcFirstLastPara="1" wrap="square" lIns="91425" tIns="45700" rIns="91425" bIns="45700" anchor="t" anchorCtr="0">
            <a:noAutofit/>
          </a:bodyPr>
          <a:lstStyle>
            <a:lvl1pPr marR="0" lvl="0" algn="l" rtl="0">
              <a:lnSpc>
                <a:spcPct val="80000"/>
              </a:lnSpc>
              <a:spcBef>
                <a:spcPts val="0"/>
              </a:spcBef>
              <a:spcAft>
                <a:spcPts val="0"/>
              </a:spcAft>
              <a:buSzPts val="1400"/>
              <a:buNone/>
              <a:defRPr sz="2400" b="1" i="0" u="none" strike="noStrike" cap="none">
                <a:solidFill>
                  <a:schemeClr val="dk2"/>
                </a:solidFill>
                <a:latin typeface="Arial"/>
                <a:ea typeface="Arial"/>
                <a:cs typeface="Arial"/>
                <a:sym typeface="Arial"/>
              </a:defRPr>
            </a:lvl1pPr>
            <a:lvl2pPr marR="0" lvl="1" algn="l" rtl="0">
              <a:lnSpc>
                <a:spcPct val="80000"/>
              </a:lnSpc>
              <a:spcBef>
                <a:spcPts val="0"/>
              </a:spcBef>
              <a:spcAft>
                <a:spcPts val="0"/>
              </a:spcAft>
              <a:buSzPts val="1400"/>
              <a:buNone/>
              <a:defRPr sz="2400" b="1" i="0" u="none" strike="noStrike" cap="none">
                <a:solidFill>
                  <a:schemeClr val="dk2"/>
                </a:solidFill>
                <a:latin typeface="Arial"/>
                <a:ea typeface="Arial"/>
                <a:cs typeface="Arial"/>
                <a:sym typeface="Arial"/>
              </a:defRPr>
            </a:lvl2pPr>
            <a:lvl3pPr marR="0" lvl="2" algn="l" rtl="0">
              <a:lnSpc>
                <a:spcPct val="80000"/>
              </a:lnSpc>
              <a:spcBef>
                <a:spcPts val="0"/>
              </a:spcBef>
              <a:spcAft>
                <a:spcPts val="0"/>
              </a:spcAft>
              <a:buSzPts val="1400"/>
              <a:buNone/>
              <a:defRPr sz="2400" b="1" i="0" u="none" strike="noStrike" cap="none">
                <a:solidFill>
                  <a:schemeClr val="dk2"/>
                </a:solidFill>
                <a:latin typeface="Arial"/>
                <a:ea typeface="Arial"/>
                <a:cs typeface="Arial"/>
                <a:sym typeface="Arial"/>
              </a:defRPr>
            </a:lvl3pPr>
            <a:lvl4pPr marR="0" lvl="3" algn="l" rtl="0">
              <a:lnSpc>
                <a:spcPct val="80000"/>
              </a:lnSpc>
              <a:spcBef>
                <a:spcPts val="0"/>
              </a:spcBef>
              <a:spcAft>
                <a:spcPts val="0"/>
              </a:spcAft>
              <a:buSzPts val="1400"/>
              <a:buNone/>
              <a:defRPr sz="2400" b="1" i="0" u="none" strike="noStrike" cap="none">
                <a:solidFill>
                  <a:schemeClr val="dk2"/>
                </a:solidFill>
                <a:latin typeface="Arial"/>
                <a:ea typeface="Arial"/>
                <a:cs typeface="Arial"/>
                <a:sym typeface="Arial"/>
              </a:defRPr>
            </a:lvl4pPr>
            <a:lvl5pPr marR="0" lvl="4" algn="l" rtl="0">
              <a:lnSpc>
                <a:spcPct val="80000"/>
              </a:lnSpc>
              <a:spcBef>
                <a:spcPts val="0"/>
              </a:spcBef>
              <a:spcAft>
                <a:spcPts val="0"/>
              </a:spcAft>
              <a:buSzPts val="1400"/>
              <a:buNone/>
              <a:defRPr sz="2400" b="1" i="0" u="none" strike="noStrike" cap="none">
                <a:solidFill>
                  <a:schemeClr val="dk2"/>
                </a:solidFill>
                <a:latin typeface="Arial"/>
                <a:ea typeface="Arial"/>
                <a:cs typeface="Arial"/>
                <a:sym typeface="Arial"/>
              </a:defRPr>
            </a:lvl5pPr>
            <a:lvl6pPr marR="0" lvl="5" algn="l" rtl="0">
              <a:lnSpc>
                <a:spcPct val="80000"/>
              </a:lnSpc>
              <a:spcBef>
                <a:spcPts val="0"/>
              </a:spcBef>
              <a:spcAft>
                <a:spcPts val="0"/>
              </a:spcAft>
              <a:buSzPts val="1400"/>
              <a:buNone/>
              <a:defRPr sz="2400" b="1" i="0" u="none" strike="noStrike" cap="none">
                <a:solidFill>
                  <a:schemeClr val="dk2"/>
                </a:solidFill>
                <a:latin typeface="Verdana"/>
                <a:ea typeface="Verdana"/>
                <a:cs typeface="Verdana"/>
                <a:sym typeface="Verdana"/>
              </a:defRPr>
            </a:lvl6pPr>
            <a:lvl7pPr marR="0" lvl="6" algn="l" rtl="0">
              <a:lnSpc>
                <a:spcPct val="80000"/>
              </a:lnSpc>
              <a:spcBef>
                <a:spcPts val="0"/>
              </a:spcBef>
              <a:spcAft>
                <a:spcPts val="0"/>
              </a:spcAft>
              <a:buSzPts val="1400"/>
              <a:buNone/>
              <a:defRPr sz="2400" b="1" i="0" u="none" strike="noStrike" cap="none">
                <a:solidFill>
                  <a:schemeClr val="dk2"/>
                </a:solidFill>
                <a:latin typeface="Verdana"/>
                <a:ea typeface="Verdana"/>
                <a:cs typeface="Verdana"/>
                <a:sym typeface="Verdana"/>
              </a:defRPr>
            </a:lvl7pPr>
            <a:lvl8pPr marR="0" lvl="7" algn="l" rtl="0">
              <a:lnSpc>
                <a:spcPct val="80000"/>
              </a:lnSpc>
              <a:spcBef>
                <a:spcPts val="0"/>
              </a:spcBef>
              <a:spcAft>
                <a:spcPts val="0"/>
              </a:spcAft>
              <a:buSzPts val="1400"/>
              <a:buNone/>
              <a:defRPr sz="2400" b="1" i="0" u="none" strike="noStrike" cap="none">
                <a:solidFill>
                  <a:schemeClr val="dk2"/>
                </a:solidFill>
                <a:latin typeface="Verdana"/>
                <a:ea typeface="Verdana"/>
                <a:cs typeface="Verdana"/>
                <a:sym typeface="Verdana"/>
              </a:defRPr>
            </a:lvl8pPr>
            <a:lvl9pPr marR="0" lvl="8" algn="l" rtl="0">
              <a:lnSpc>
                <a:spcPct val="80000"/>
              </a:lnSpc>
              <a:spcBef>
                <a:spcPts val="0"/>
              </a:spcBef>
              <a:spcAft>
                <a:spcPts val="0"/>
              </a:spcAft>
              <a:buSzPts val="1400"/>
              <a:buNone/>
              <a:defRPr sz="2400" b="1" i="0" u="none" strike="noStrike" cap="none">
                <a:solidFill>
                  <a:schemeClr val="dk2"/>
                </a:solidFill>
                <a:latin typeface="Verdana"/>
                <a:ea typeface="Verdana"/>
                <a:cs typeface="Verdana"/>
                <a:sym typeface="Verdana"/>
              </a:defRPr>
            </a:lvl9pPr>
          </a:lstStyle>
          <a:p>
            <a:endParaRPr/>
          </a:p>
        </p:txBody>
      </p:sp>
    </p:spTree>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Lst>
  <p:transition>
    <p:fade/>
  </p:transition>
  <p:timing>
    <p:tnLst>
      <p:par>
        <p:cTn id="1" dur="indefinite" restart="never" nodeType="tmRoot"/>
      </p:par>
    </p:tnLst>
  </p:timing>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Layout" Target="../slideLayouts/slideLayout2.xml"/><Relationship Id="rId7" Type="http://schemas.openxmlformats.org/officeDocument/2006/relationships/image" Target="../media/image11.png"/><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jpg"/></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jpg"/><Relationship Id="rId4"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8"/>
        <p:cNvGrpSpPr/>
        <p:nvPr/>
      </p:nvGrpSpPr>
      <p:grpSpPr>
        <a:xfrm>
          <a:off x="0" y="0"/>
          <a:ext cx="0" cy="0"/>
          <a:chOff x="0" y="0"/>
          <a:chExt cx="0" cy="0"/>
        </a:xfrm>
      </p:grpSpPr>
    </p:spTree>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Methodology: Steps in calculating the power budget</a:t>
            </a:r>
            <a:endParaRPr lang="en-US" dirty="0"/>
          </a:p>
        </p:txBody>
      </p:sp>
      <p:sp>
        <p:nvSpPr>
          <p:cNvPr id="5" name="TextBox 4"/>
          <p:cNvSpPr txBox="1"/>
          <p:nvPr/>
        </p:nvSpPr>
        <p:spPr>
          <a:xfrm>
            <a:off x="0" y="814039"/>
            <a:ext cx="9801922" cy="1384995"/>
          </a:xfrm>
          <a:prstGeom prst="rect">
            <a:avLst/>
          </a:prstGeom>
          <a:noFill/>
        </p:spPr>
        <p:txBody>
          <a:bodyPr wrap="square" rtlCol="0">
            <a:spAutoFit/>
          </a:bodyPr>
          <a:lstStyle/>
          <a:p>
            <a:r>
              <a:rPr lang="en-US" dirty="0" smtClean="0"/>
              <a:t>Assumptions:</a:t>
            </a:r>
          </a:p>
          <a:p>
            <a:pPr marL="285750" indent="-285750">
              <a:buFont typeface="Arial" panose="020B0604020202020204" pitchFamily="34" charset="0"/>
              <a:buChar char="•"/>
            </a:pPr>
            <a:r>
              <a:rPr lang="en-US" dirty="0" smtClean="0"/>
              <a:t>The 3U satellite will be a Low Earth Orbit of 300km above earth’s surface.</a:t>
            </a:r>
          </a:p>
          <a:p>
            <a:pPr marL="285750" indent="-285750">
              <a:buFont typeface="Arial" panose="020B0604020202020204" pitchFamily="34" charset="0"/>
              <a:buChar char="•"/>
            </a:pPr>
            <a:r>
              <a:rPr lang="en-US" dirty="0" smtClean="0"/>
              <a:t>Orbital period = 90 minutes.</a:t>
            </a:r>
          </a:p>
          <a:p>
            <a:pPr marL="285750" indent="-285750">
              <a:buFont typeface="Arial" panose="020B0604020202020204" pitchFamily="34" charset="0"/>
              <a:buChar char="•"/>
            </a:pPr>
            <a:r>
              <a:rPr lang="en-US" dirty="0" smtClean="0"/>
              <a:t>Maximum power consumption is 20-30W.</a:t>
            </a:r>
          </a:p>
          <a:p>
            <a:endParaRPr lang="en-US" dirty="0" smtClean="0"/>
          </a:p>
          <a:p>
            <a:endParaRPr lang="en-US" dirty="0"/>
          </a:p>
        </p:txBody>
      </p:sp>
      <p:pic>
        <p:nvPicPr>
          <p:cNvPr id="6" name="Picture 5"/>
          <p:cNvPicPr>
            <a:picLocks noChangeAspect="1"/>
          </p:cNvPicPr>
          <p:nvPr/>
        </p:nvPicPr>
        <p:blipFill>
          <a:blip r:embed="rId2"/>
          <a:stretch>
            <a:fillRect/>
          </a:stretch>
        </p:blipFill>
        <p:spPr>
          <a:xfrm>
            <a:off x="297174" y="1810134"/>
            <a:ext cx="6935338" cy="3821232"/>
          </a:xfrm>
          <a:prstGeom prst="rect">
            <a:avLst/>
          </a:prstGeom>
        </p:spPr>
      </p:pic>
      <p:sp>
        <p:nvSpPr>
          <p:cNvPr id="7" name="TextBox 6"/>
          <p:cNvSpPr txBox="1"/>
          <p:nvPr/>
        </p:nvSpPr>
        <p:spPr>
          <a:xfrm>
            <a:off x="297174" y="5631366"/>
            <a:ext cx="8250977" cy="307777"/>
          </a:xfrm>
          <a:prstGeom prst="rect">
            <a:avLst/>
          </a:prstGeom>
          <a:noFill/>
        </p:spPr>
        <p:txBody>
          <a:bodyPr wrap="none" rtlCol="0">
            <a:spAutoFit/>
          </a:bodyPr>
          <a:lstStyle/>
          <a:p>
            <a:r>
              <a:rPr lang="en-US" dirty="0" smtClean="0"/>
              <a:t>The power budget is a representation of the  </a:t>
            </a:r>
            <a:r>
              <a:rPr lang="en-US" dirty="0" err="1" smtClean="0"/>
              <a:t>Quakesat</a:t>
            </a:r>
            <a:r>
              <a:rPr lang="en-US" dirty="0" smtClean="0"/>
              <a:t> 3U that was launched by Stanford </a:t>
            </a:r>
            <a:r>
              <a:rPr lang="en-US" dirty="0" err="1" smtClean="0"/>
              <a:t>Uni</a:t>
            </a:r>
            <a:r>
              <a:rPr lang="en-US" dirty="0" smtClean="0"/>
              <a:t> in 2003. </a:t>
            </a:r>
            <a:endParaRPr lang="en-US" dirty="0"/>
          </a:p>
        </p:txBody>
      </p:sp>
    </p:spTree>
    <p:extLst>
      <p:ext uri="{BB962C8B-B14F-4D97-AF65-F5344CB8AC3E}">
        <p14:creationId xmlns:p14="http://schemas.microsoft.com/office/powerpoint/2010/main" val="3439096267"/>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91463"/>
            <a:ext cx="8296507" cy="6766537"/>
          </a:xfrm>
          <a:prstGeom prst="rect">
            <a:avLst/>
          </a:prstGeom>
        </p:spPr>
      </p:pic>
      <p:sp>
        <p:nvSpPr>
          <p:cNvPr id="9" name="Rectangle 8"/>
          <p:cNvSpPr/>
          <p:nvPr/>
        </p:nvSpPr>
        <p:spPr>
          <a:xfrm>
            <a:off x="6467707" y="468351"/>
            <a:ext cx="2308303" cy="1170878"/>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dirty="0"/>
          </a:p>
        </p:txBody>
      </p:sp>
      <p:sp>
        <p:nvSpPr>
          <p:cNvPr id="10" name="Rectangle 9"/>
          <p:cNvSpPr/>
          <p:nvPr/>
        </p:nvSpPr>
        <p:spPr>
          <a:xfrm>
            <a:off x="2709747" y="925551"/>
            <a:ext cx="3557239" cy="936702"/>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1" name="Rectangle 10"/>
          <p:cNvSpPr/>
          <p:nvPr/>
        </p:nvSpPr>
        <p:spPr>
          <a:xfrm>
            <a:off x="2709747" y="2542478"/>
            <a:ext cx="3133492" cy="932253"/>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p:cNvSpPr/>
          <p:nvPr/>
        </p:nvSpPr>
        <p:spPr>
          <a:xfrm>
            <a:off x="2709747" y="4070195"/>
            <a:ext cx="2185638" cy="35683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p:cNvSpPr/>
          <p:nvPr/>
        </p:nvSpPr>
        <p:spPr>
          <a:xfrm>
            <a:off x="2709747" y="4917689"/>
            <a:ext cx="3757960" cy="36799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ectangle 13"/>
          <p:cNvSpPr/>
          <p:nvPr/>
        </p:nvSpPr>
        <p:spPr>
          <a:xfrm>
            <a:off x="4895385" y="5809786"/>
            <a:ext cx="1899749" cy="524107"/>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TextBox 14"/>
          <p:cNvSpPr txBox="1"/>
          <p:nvPr/>
        </p:nvSpPr>
        <p:spPr>
          <a:xfrm rot="10800000" flipV="1">
            <a:off x="5687122" y="6118450"/>
            <a:ext cx="3925229" cy="738664"/>
          </a:xfrm>
          <a:prstGeom prst="rect">
            <a:avLst/>
          </a:prstGeom>
          <a:noFill/>
        </p:spPr>
        <p:txBody>
          <a:bodyPr wrap="square" rtlCol="0">
            <a:spAutoFit/>
          </a:bodyPr>
          <a:lstStyle/>
          <a:p>
            <a:r>
              <a:rPr lang="en-US" dirty="0" smtClean="0"/>
              <a:t>A_Method_for_Validating_CubeSat_Satellite_EPS_Through_Power_Budget_Analysis_Aligned_With_Mission_Requirements (</a:t>
            </a:r>
            <a:r>
              <a:rPr lang="en-US" dirty="0" smtClean="0">
                <a:solidFill>
                  <a:srgbClr val="002060"/>
                </a:solidFill>
              </a:rPr>
              <a:t>IEEE Access</a:t>
            </a:r>
            <a:r>
              <a:rPr lang="en-US" dirty="0" smtClean="0"/>
              <a:t>)</a:t>
            </a:r>
            <a:endParaRPr lang="en-US" dirty="0"/>
          </a:p>
        </p:txBody>
      </p:sp>
    </p:spTree>
    <p:extLst>
      <p:ext uri="{BB962C8B-B14F-4D97-AF65-F5344CB8AC3E}">
        <p14:creationId xmlns:p14="http://schemas.microsoft.com/office/powerpoint/2010/main" val="3523877955"/>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Methodology: Power budget.</a:t>
            </a:r>
            <a:endParaRPr lang="en-US" dirty="0"/>
          </a:p>
        </p:txBody>
      </p:sp>
      <p:sp>
        <p:nvSpPr>
          <p:cNvPr id="27" name="Rectangle 51"/>
          <p:cNvSpPr>
            <a:spLocks noChangeArrowheads="1"/>
          </p:cNvSpPr>
          <p:nvPr/>
        </p:nvSpPr>
        <p:spPr bwMode="auto">
          <a:xfrm>
            <a:off x="724829" y="-1237035"/>
            <a:ext cx="9422053" cy="439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28" name="Rectangle 52"/>
          <p:cNvSpPr>
            <a:spLocks noChangeArrowheads="1"/>
          </p:cNvSpPr>
          <p:nvPr/>
        </p:nvSpPr>
        <p:spPr bwMode="auto">
          <a:xfrm>
            <a:off x="724829" y="5024065"/>
            <a:ext cx="9422053" cy="439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mc:AlternateContent xmlns:mc="http://schemas.openxmlformats.org/markup-compatibility/2006" xmlns:a14="http://schemas.microsoft.com/office/drawing/2010/main">
        <mc:Choice Requires="a14">
          <p:sp>
            <p:nvSpPr>
              <p:cNvPr id="31" name="TextBox 30"/>
              <p:cNvSpPr txBox="1"/>
              <p:nvPr/>
            </p:nvSpPr>
            <p:spPr>
              <a:xfrm>
                <a:off x="131763" y="557560"/>
                <a:ext cx="8677700" cy="5473486"/>
              </a:xfrm>
              <a:prstGeom prst="rect">
                <a:avLst/>
              </a:prstGeom>
              <a:noFill/>
            </p:spPr>
            <p:txBody>
              <a:bodyPr wrap="square" rtlCol="0">
                <a:spAutoFit/>
              </a:bodyPr>
              <a:lstStyle/>
              <a:p>
                <a:endParaRPr lang="en-US" dirty="0" smtClean="0"/>
              </a:p>
              <a:p>
                <a:pPr marL="342900" indent="-342900">
                  <a:buFont typeface="+mj-lt"/>
                  <a:buAutoNum type="arabicPeriod"/>
                </a:pPr>
                <a:r>
                  <a:rPr lang="en-US" b="1" u="sng" dirty="0" smtClean="0"/>
                  <a:t>Solar panels selection.</a:t>
                </a:r>
                <a:endParaRPr lang="en-US" b="1" u="sng" dirty="0"/>
              </a:p>
              <a:p>
                <a:r>
                  <a:rPr lang="en-US" dirty="0"/>
                  <a:t>Area Needed: To produce 30 watts in optimal sunlight conditions (approximately 1000 W/m²), we can calculate the required area as follows:</a:t>
                </a:r>
              </a:p>
              <a:p>
                <a:r>
                  <a:rPr lang="en-US" dirty="0"/>
                  <a:t>Area= </a:t>
                </a:r>
                <a14:m>
                  <m:oMath xmlns:m="http://schemas.openxmlformats.org/officeDocument/2006/math">
                    <m:f>
                      <m:fPr>
                        <m:ctrlPr>
                          <a:rPr lang="en-US" sz="2000" i="1">
                            <a:latin typeface="Cambria Math" panose="02040503050406030204" pitchFamily="18" charset="0"/>
                          </a:rPr>
                        </m:ctrlPr>
                      </m:fPr>
                      <m:num>
                        <m:r>
                          <m:rPr>
                            <m:sty m:val="p"/>
                          </m:rPr>
                          <a:rPr lang="en-US" sz="2000">
                            <a:latin typeface="Cambria Math" panose="02040503050406030204" pitchFamily="18" charset="0"/>
                          </a:rPr>
                          <m:t>Power</m:t>
                        </m:r>
                      </m:num>
                      <m:den>
                        <m:r>
                          <m:rPr>
                            <m:sty m:val="p"/>
                          </m:rPr>
                          <a:rPr lang="en-US" sz="2000">
                            <a:latin typeface="Cambria Math" panose="02040503050406030204" pitchFamily="18" charset="0"/>
                          </a:rPr>
                          <m:t>Efficiency</m:t>
                        </m:r>
                        <m:r>
                          <a:rPr lang="en-US" sz="2000">
                            <a:latin typeface="Cambria Math" panose="02040503050406030204" pitchFamily="18" charset="0"/>
                          </a:rPr>
                          <m:t>×</m:t>
                        </m:r>
                        <m:r>
                          <m:rPr>
                            <m:sty m:val="p"/>
                          </m:rPr>
                          <a:rPr lang="en-US" sz="2000">
                            <a:latin typeface="Cambria Math" panose="02040503050406030204" pitchFamily="18" charset="0"/>
                          </a:rPr>
                          <m:t>Solar</m:t>
                        </m:r>
                        <m:r>
                          <a:rPr lang="en-US" sz="2000" i="1">
                            <a:latin typeface="Cambria Math" panose="02040503050406030204" pitchFamily="18" charset="0"/>
                          </a:rPr>
                          <m:t> </m:t>
                        </m:r>
                        <m:r>
                          <m:rPr>
                            <m:sty m:val="p"/>
                          </m:rPr>
                          <a:rPr lang="en-US" sz="2000">
                            <a:latin typeface="Cambria Math" panose="02040503050406030204" pitchFamily="18" charset="0"/>
                          </a:rPr>
                          <m:t>Irradiance</m:t>
                        </m:r>
                      </m:den>
                    </m:f>
                    <m:r>
                      <a:rPr lang="en-US" sz="2000" i="1">
                        <a:latin typeface="Cambria Math" panose="02040503050406030204" pitchFamily="18" charset="0"/>
                      </a:rPr>
                      <m:t>  </m:t>
                    </m:r>
                  </m:oMath>
                </a14:m>
                <a:r>
                  <a:rPr lang="en-US" sz="2000" dirty="0"/>
                  <a:t>=</a:t>
                </a:r>
                <a14:m>
                  <m:oMath xmlns:m="http://schemas.openxmlformats.org/officeDocument/2006/math">
                    <m:f>
                      <m:fPr>
                        <m:ctrlPr>
                          <a:rPr lang="en-US" sz="2000" i="1">
                            <a:latin typeface="Cambria Math" panose="02040503050406030204" pitchFamily="18" charset="0"/>
                          </a:rPr>
                        </m:ctrlPr>
                      </m:fPr>
                      <m:num>
                        <m:r>
                          <a:rPr lang="en-US" sz="2000">
                            <a:latin typeface="Cambria Math" panose="02040503050406030204" pitchFamily="18" charset="0"/>
                          </a:rPr>
                          <m:t>30 </m:t>
                        </m:r>
                      </m:num>
                      <m:den>
                        <m:r>
                          <a:rPr lang="en-US" sz="2000">
                            <a:latin typeface="Cambria Math" panose="02040503050406030204" pitchFamily="18" charset="0"/>
                          </a:rPr>
                          <m:t>1000× 0.25</m:t>
                        </m:r>
                      </m:den>
                    </m:f>
                    <m:r>
                      <a:rPr lang="en-US" sz="2000" i="1">
                        <a:latin typeface="Cambria Math" panose="02040503050406030204" pitchFamily="18" charset="0"/>
                      </a:rPr>
                      <m:t> </m:t>
                    </m:r>
                  </m:oMath>
                </a14:m>
                <a:r>
                  <a:rPr lang="en-US" dirty="0"/>
                  <a:t>= 0.12  m²</a:t>
                </a:r>
              </a:p>
              <a:p>
                <a:r>
                  <a:rPr lang="en-US" dirty="0"/>
                  <a:t> </a:t>
                </a:r>
              </a:p>
              <a:p>
                <a:r>
                  <a:rPr lang="en-US" dirty="0"/>
                  <a:t>Panel Size: </a:t>
                </a:r>
                <a:r>
                  <a:rPr lang="en-US" dirty="0" smtClean="0"/>
                  <a:t> </a:t>
                </a:r>
                <a:r>
                  <a:rPr lang="en-US" dirty="0"/>
                  <a:t>standard </a:t>
                </a:r>
                <a:r>
                  <a:rPr lang="en-US" dirty="0" smtClean="0"/>
                  <a:t>panels; </a:t>
                </a:r>
                <a:r>
                  <a:rPr lang="en-US" dirty="0"/>
                  <a:t>10 cm x 10 cm (0.01 m² each), </a:t>
                </a:r>
                <a:r>
                  <a:rPr lang="en-US" dirty="0" smtClean="0"/>
                  <a:t>thus:</a:t>
                </a:r>
                <a:endParaRPr lang="en-US" dirty="0"/>
              </a:p>
              <a:p>
                <a:r>
                  <a:rPr lang="en-US" dirty="0"/>
                  <a:t>Number of panels =  </a:t>
                </a:r>
                <a14:m>
                  <m:oMath xmlns:m="http://schemas.openxmlformats.org/officeDocument/2006/math">
                    <m:f>
                      <m:fPr>
                        <m:ctrlPr>
                          <a:rPr lang="en-US" sz="2000" i="1">
                            <a:latin typeface="Cambria Math" panose="02040503050406030204" pitchFamily="18" charset="0"/>
                          </a:rPr>
                        </m:ctrlPr>
                      </m:fPr>
                      <m:num>
                        <m:r>
                          <m:rPr>
                            <m:sty m:val="p"/>
                          </m:rPr>
                          <a:rPr lang="en-US" sz="2000">
                            <a:latin typeface="Cambria Math" panose="02040503050406030204" pitchFamily="18" charset="0"/>
                          </a:rPr>
                          <m:t>Total</m:t>
                        </m:r>
                        <m:r>
                          <a:rPr lang="en-US" sz="2000">
                            <a:latin typeface="Cambria Math" panose="02040503050406030204" pitchFamily="18" charset="0"/>
                          </a:rPr>
                          <m:t> </m:t>
                        </m:r>
                        <m:r>
                          <m:rPr>
                            <m:sty m:val="p"/>
                          </m:rPr>
                          <a:rPr lang="en-US" sz="2000">
                            <a:latin typeface="Cambria Math" panose="02040503050406030204" pitchFamily="18" charset="0"/>
                          </a:rPr>
                          <m:t>Area</m:t>
                        </m:r>
                        <m:r>
                          <a:rPr lang="en-US" sz="2000">
                            <a:latin typeface="Cambria Math" panose="02040503050406030204" pitchFamily="18" charset="0"/>
                          </a:rPr>
                          <m:t> </m:t>
                        </m:r>
                      </m:num>
                      <m:den>
                        <m:r>
                          <m:rPr>
                            <m:sty m:val="p"/>
                          </m:rPr>
                          <a:rPr lang="en-US" sz="2000">
                            <a:latin typeface="Cambria Math" panose="02040503050406030204" pitchFamily="18" charset="0"/>
                          </a:rPr>
                          <m:t>Area</m:t>
                        </m:r>
                        <m:r>
                          <a:rPr lang="en-US" sz="2000">
                            <a:latin typeface="Cambria Math" panose="02040503050406030204" pitchFamily="18" charset="0"/>
                          </a:rPr>
                          <m:t> </m:t>
                        </m:r>
                        <m:r>
                          <m:rPr>
                            <m:sty m:val="p"/>
                          </m:rPr>
                          <a:rPr lang="en-US" sz="2000">
                            <a:latin typeface="Cambria Math" panose="02040503050406030204" pitchFamily="18" charset="0"/>
                          </a:rPr>
                          <m:t>per</m:t>
                        </m:r>
                        <m:r>
                          <a:rPr lang="en-US" sz="2000">
                            <a:latin typeface="Cambria Math" panose="02040503050406030204" pitchFamily="18" charset="0"/>
                          </a:rPr>
                          <m:t> </m:t>
                        </m:r>
                        <m:r>
                          <m:rPr>
                            <m:sty m:val="p"/>
                          </m:rPr>
                          <a:rPr lang="en-US" sz="2000">
                            <a:latin typeface="Cambria Math" panose="02040503050406030204" pitchFamily="18" charset="0"/>
                          </a:rPr>
                          <m:t>panel</m:t>
                        </m:r>
                      </m:den>
                    </m:f>
                  </m:oMath>
                </a14:m>
                <a:r>
                  <a:rPr lang="en-US" sz="2000" dirty="0"/>
                  <a:t> = </a:t>
                </a:r>
                <a14:m>
                  <m:oMath xmlns:m="http://schemas.openxmlformats.org/officeDocument/2006/math">
                    <m:f>
                      <m:fPr>
                        <m:ctrlPr>
                          <a:rPr lang="en-US" sz="2000" i="1">
                            <a:latin typeface="Cambria Math" panose="02040503050406030204" pitchFamily="18" charset="0"/>
                          </a:rPr>
                        </m:ctrlPr>
                      </m:fPr>
                      <m:num>
                        <m:r>
                          <a:rPr lang="en-US" sz="2000">
                            <a:latin typeface="Cambria Math" panose="02040503050406030204" pitchFamily="18" charset="0"/>
                          </a:rPr>
                          <m:t>0.12</m:t>
                        </m:r>
                        <m:r>
                          <m:rPr>
                            <m:sty m:val="p"/>
                          </m:rPr>
                          <a:rPr lang="en-US" sz="2000">
                            <a:latin typeface="Cambria Math" panose="02040503050406030204" pitchFamily="18" charset="0"/>
                          </a:rPr>
                          <m:t>m</m:t>
                        </m:r>
                        <m:r>
                          <a:rPr lang="en-US" sz="2000">
                            <a:latin typeface="Cambria Math" panose="02040503050406030204" pitchFamily="18" charset="0"/>
                          </a:rPr>
                          <m:t>²</m:t>
                        </m:r>
                      </m:num>
                      <m:den>
                        <m:r>
                          <a:rPr lang="en-US" sz="2000">
                            <a:latin typeface="Cambria Math" panose="02040503050406030204" pitchFamily="18" charset="0"/>
                          </a:rPr>
                          <m:t>0.01 </m:t>
                        </m:r>
                        <m:r>
                          <m:rPr>
                            <m:sty m:val="p"/>
                          </m:rPr>
                          <a:rPr lang="en-US" sz="2000">
                            <a:latin typeface="Cambria Math" panose="02040503050406030204" pitchFamily="18" charset="0"/>
                          </a:rPr>
                          <m:t>m</m:t>
                        </m:r>
                        <m:r>
                          <a:rPr lang="en-US" sz="2000">
                            <a:latin typeface="Cambria Math" panose="02040503050406030204" pitchFamily="18" charset="0"/>
                          </a:rPr>
                          <m:t>² </m:t>
                        </m:r>
                      </m:den>
                    </m:f>
                  </m:oMath>
                </a14:m>
                <a:r>
                  <a:rPr lang="en-US" dirty="0"/>
                  <a:t> = 12 </a:t>
                </a:r>
                <a:r>
                  <a:rPr lang="en-US" dirty="0" smtClean="0"/>
                  <a:t>panels</a:t>
                </a:r>
              </a:p>
              <a:p>
                <a:endParaRPr lang="en-US" dirty="0" smtClean="0"/>
              </a:p>
              <a:p>
                <a:pPr marL="342900" indent="-342900">
                  <a:buAutoNum type="arabicPeriod" startAt="2"/>
                </a:pPr>
                <a:r>
                  <a:rPr lang="en-US" b="1" u="sng" dirty="0" smtClean="0"/>
                  <a:t>Battery selection.</a:t>
                </a:r>
              </a:p>
              <a:p>
                <a:r>
                  <a:rPr lang="en-US" dirty="0" smtClean="0"/>
                  <a:t>For a 300km LEO CubeSat, Orbital Period = 90min</a:t>
                </a:r>
              </a:p>
              <a:p>
                <a:r>
                  <a:rPr lang="en-US" dirty="0"/>
                  <a:t>Battery </a:t>
                </a:r>
                <a:r>
                  <a:rPr lang="en-US" dirty="0" smtClean="0"/>
                  <a:t>Capacity: Commonly used is a  </a:t>
                </a:r>
                <a:r>
                  <a:rPr lang="en-US" dirty="0"/>
                  <a:t>battery capacity of 10 Ah at </a:t>
                </a:r>
                <a:r>
                  <a:rPr lang="en-US" dirty="0" smtClean="0"/>
                  <a:t>3.7V, thus</a:t>
                </a:r>
              </a:p>
              <a:p>
                <a:r>
                  <a:rPr lang="en-US" b="1" u="sng" dirty="0"/>
                  <a:t> </a:t>
                </a:r>
                <a:r>
                  <a:rPr lang="en-US" dirty="0"/>
                  <a:t>Charging current</a:t>
                </a:r>
                <a:r>
                  <a:rPr lang="en-US" dirty="0" smtClean="0"/>
                  <a:t>: if </a:t>
                </a:r>
                <a:r>
                  <a:rPr lang="en-US" dirty="0"/>
                  <a:t>optimal conditions </a:t>
                </a:r>
                <a:r>
                  <a:rPr lang="en-US" dirty="0" smtClean="0"/>
                  <a:t>are met </a:t>
                </a:r>
                <a:r>
                  <a:rPr lang="en-US" dirty="0" err="1" smtClean="0"/>
                  <a:t>i.e</a:t>
                </a:r>
                <a:r>
                  <a:rPr lang="en-US" dirty="0" smtClean="0"/>
                  <a:t> the 12 panels produce 30W, </a:t>
                </a:r>
                <a:r>
                  <a:rPr lang="en-US" dirty="0"/>
                  <a:t>the </a:t>
                </a:r>
                <a:r>
                  <a:rPr lang="en-US" dirty="0" smtClean="0"/>
                  <a:t>current</a:t>
                </a:r>
                <a:endParaRPr lang="en-US" b="1" u="sng" dirty="0" smtClean="0"/>
              </a:p>
              <a:p>
                <a:r>
                  <a:rPr lang="en-US" b="1" u="sng" dirty="0"/>
                  <a:t> </a:t>
                </a:r>
                <a:r>
                  <a:rPr lang="en-US" dirty="0"/>
                  <a:t>	</a:t>
                </a:r>
                <a:r>
                  <a:rPr lang="en-US" dirty="0" smtClean="0"/>
                  <a:t>	I = </a:t>
                </a:r>
                <a14:m>
                  <m:oMath xmlns:m="http://schemas.openxmlformats.org/officeDocument/2006/math">
                    <m:f>
                      <m:fPr>
                        <m:ctrlPr>
                          <a:rPr lang="en-US" sz="2000" i="1">
                            <a:latin typeface="Cambria Math" panose="02040503050406030204" pitchFamily="18" charset="0"/>
                          </a:rPr>
                        </m:ctrlPr>
                      </m:fPr>
                      <m:num>
                        <m:r>
                          <m:rPr>
                            <m:sty m:val="p"/>
                          </m:rPr>
                          <a:rPr lang="en-US" sz="2000" b="0" i="0" smtClean="0">
                            <a:latin typeface="Cambria Math" panose="02040503050406030204" pitchFamily="18" charset="0"/>
                          </a:rPr>
                          <m:t>Power</m:t>
                        </m:r>
                        <m:r>
                          <a:rPr lang="en-US" sz="2000">
                            <a:latin typeface="Cambria Math" panose="02040503050406030204" pitchFamily="18" charset="0"/>
                          </a:rPr>
                          <m:t> </m:t>
                        </m:r>
                      </m:num>
                      <m:den>
                        <m:r>
                          <m:rPr>
                            <m:sty m:val="p"/>
                          </m:rPr>
                          <a:rPr lang="en-US" sz="2000" b="0" i="0" smtClean="0">
                            <a:latin typeface="Cambria Math" panose="02040503050406030204" pitchFamily="18" charset="0"/>
                          </a:rPr>
                          <m:t>Vol</m:t>
                        </m:r>
                        <m:r>
                          <a:rPr lang="en-US" sz="2000" b="0" i="1" smtClean="0">
                            <a:latin typeface="Cambria Math" panose="02040503050406030204" pitchFamily="18" charset="0"/>
                          </a:rPr>
                          <m:t>𝑡𝑎𝑔𝑒</m:t>
                        </m:r>
                      </m:den>
                    </m:f>
                  </m:oMath>
                </a14:m>
                <a:r>
                  <a:rPr lang="en-US" sz="2000" dirty="0" smtClean="0"/>
                  <a:t> = </a:t>
                </a:r>
                <a14:m>
                  <m:oMath xmlns:m="http://schemas.openxmlformats.org/officeDocument/2006/math">
                    <m:f>
                      <m:fPr>
                        <m:ctrlPr>
                          <a:rPr lang="en-US" sz="2000" i="1">
                            <a:latin typeface="Cambria Math" panose="02040503050406030204" pitchFamily="18" charset="0"/>
                          </a:rPr>
                        </m:ctrlPr>
                      </m:fPr>
                      <m:num>
                        <m:r>
                          <a:rPr lang="en-US" sz="2000" b="0" i="0" smtClean="0">
                            <a:latin typeface="Cambria Math" panose="02040503050406030204" pitchFamily="18" charset="0"/>
                          </a:rPr>
                          <m:t>30</m:t>
                        </m:r>
                        <m:r>
                          <m:rPr>
                            <m:sty m:val="p"/>
                          </m:rPr>
                          <a:rPr lang="en-US" sz="2000" b="0" i="0" smtClean="0">
                            <a:latin typeface="Cambria Math" panose="02040503050406030204" pitchFamily="18" charset="0"/>
                          </a:rPr>
                          <m:t>W</m:t>
                        </m:r>
                      </m:num>
                      <m:den>
                        <m:r>
                          <a:rPr lang="en-US" sz="2000" b="0" i="0" smtClean="0">
                            <a:latin typeface="Cambria Math" panose="02040503050406030204" pitchFamily="18" charset="0"/>
                          </a:rPr>
                          <m:t>3.7</m:t>
                        </m:r>
                        <m:r>
                          <m:rPr>
                            <m:sty m:val="p"/>
                          </m:rPr>
                          <a:rPr lang="en-US" sz="2000" b="0" i="0" smtClean="0">
                            <a:latin typeface="Cambria Math" panose="02040503050406030204" pitchFamily="18" charset="0"/>
                          </a:rPr>
                          <m:t>V</m:t>
                        </m:r>
                      </m:den>
                    </m:f>
                    <m:r>
                      <a:rPr lang="en-US" sz="2000" b="1" i="0" smtClean="0">
                        <a:latin typeface="Cambria Math" panose="02040503050406030204" pitchFamily="18" charset="0"/>
                      </a:rPr>
                      <m:t> </m:t>
                    </m:r>
                  </m:oMath>
                </a14:m>
                <a:r>
                  <a:rPr lang="en-US" dirty="0" smtClean="0"/>
                  <a:t>= 8.1A</a:t>
                </a:r>
                <a:endParaRPr lang="en-US" b="1" u="sng" dirty="0"/>
              </a:p>
              <a:p>
                <a:r>
                  <a:rPr lang="en-US" dirty="0" smtClean="0"/>
                  <a:t>Charging time =</a:t>
                </a:r>
                <a14:m>
                  <m:oMath xmlns:m="http://schemas.openxmlformats.org/officeDocument/2006/math">
                    <m:f>
                      <m:fPr>
                        <m:ctrlPr>
                          <a:rPr lang="en-US" sz="2000" i="1">
                            <a:latin typeface="Cambria Math" panose="02040503050406030204" pitchFamily="18" charset="0"/>
                          </a:rPr>
                        </m:ctrlPr>
                      </m:fPr>
                      <m:num>
                        <m:r>
                          <m:rPr>
                            <m:sty m:val="p"/>
                          </m:rPr>
                          <a:rPr lang="en-US" sz="2000" b="0" i="0" smtClean="0">
                            <a:latin typeface="Cambria Math" panose="02040503050406030204" pitchFamily="18" charset="0"/>
                          </a:rPr>
                          <m:t>Battery</m:t>
                        </m:r>
                        <m:r>
                          <a:rPr lang="en-US" sz="2000" b="0" i="0" smtClean="0">
                            <a:latin typeface="Cambria Math" panose="02040503050406030204" pitchFamily="18" charset="0"/>
                          </a:rPr>
                          <m:t> </m:t>
                        </m:r>
                        <m:r>
                          <m:rPr>
                            <m:sty m:val="p"/>
                          </m:rPr>
                          <a:rPr lang="en-US" sz="2000" b="0" i="0" smtClean="0">
                            <a:latin typeface="Cambria Math" panose="02040503050406030204" pitchFamily="18" charset="0"/>
                          </a:rPr>
                          <m:t>Capacity</m:t>
                        </m:r>
                        <m:r>
                          <a:rPr lang="en-US" sz="2000">
                            <a:latin typeface="Cambria Math" panose="02040503050406030204" pitchFamily="18" charset="0"/>
                          </a:rPr>
                          <m:t> </m:t>
                        </m:r>
                      </m:num>
                      <m:den>
                        <m:r>
                          <m:rPr>
                            <m:sty m:val="p"/>
                          </m:rPr>
                          <a:rPr lang="en-US" sz="2000" b="0" i="0" smtClean="0">
                            <a:latin typeface="Cambria Math" panose="02040503050406030204" pitchFamily="18" charset="0"/>
                          </a:rPr>
                          <m:t>Charging</m:t>
                        </m:r>
                        <m:r>
                          <a:rPr lang="en-US" sz="2000" b="0" i="0" smtClean="0">
                            <a:latin typeface="Cambria Math" panose="02040503050406030204" pitchFamily="18" charset="0"/>
                          </a:rPr>
                          <m:t> </m:t>
                        </m:r>
                        <m:r>
                          <m:rPr>
                            <m:sty m:val="p"/>
                          </m:rPr>
                          <a:rPr lang="en-US" sz="2000" b="0" i="0" smtClean="0">
                            <a:latin typeface="Cambria Math" panose="02040503050406030204" pitchFamily="18" charset="0"/>
                          </a:rPr>
                          <m:t>Current</m:t>
                        </m:r>
                      </m:den>
                    </m:f>
                  </m:oMath>
                </a14:m>
                <a:r>
                  <a:rPr lang="en-US" sz="2000" dirty="0" smtClean="0"/>
                  <a:t> = </a:t>
                </a:r>
                <a14:m>
                  <m:oMath xmlns:m="http://schemas.openxmlformats.org/officeDocument/2006/math">
                    <m:f>
                      <m:fPr>
                        <m:ctrlPr>
                          <a:rPr lang="en-US" sz="2000" i="1">
                            <a:latin typeface="Cambria Math" panose="02040503050406030204" pitchFamily="18" charset="0"/>
                          </a:rPr>
                        </m:ctrlPr>
                      </m:fPr>
                      <m:num>
                        <m:r>
                          <a:rPr lang="en-US" sz="2000" b="0" i="1" smtClean="0">
                            <a:latin typeface="Cambria Math" panose="02040503050406030204" pitchFamily="18" charset="0"/>
                          </a:rPr>
                          <m:t>10</m:t>
                        </m:r>
                        <m:r>
                          <a:rPr lang="en-US" sz="2000" b="0" i="1" smtClean="0">
                            <a:latin typeface="Cambria Math" panose="02040503050406030204" pitchFamily="18" charset="0"/>
                          </a:rPr>
                          <m:t>𝐴h</m:t>
                        </m:r>
                      </m:num>
                      <m:den>
                        <m:r>
                          <a:rPr lang="en-US" sz="2000" b="0" i="1" smtClean="0">
                            <a:latin typeface="Cambria Math" panose="02040503050406030204" pitchFamily="18" charset="0"/>
                          </a:rPr>
                          <m:t>8.1</m:t>
                        </m:r>
                        <m:r>
                          <a:rPr lang="en-US" sz="2000" b="0" i="1" smtClean="0">
                            <a:latin typeface="Cambria Math" panose="02040503050406030204" pitchFamily="18" charset="0"/>
                          </a:rPr>
                          <m:t>𝐴</m:t>
                        </m:r>
                      </m:den>
                    </m:f>
                  </m:oMath>
                </a14:m>
                <a:r>
                  <a:rPr lang="en-US" dirty="0" smtClean="0"/>
                  <a:t> =74minutes</a:t>
                </a:r>
                <a:endParaRPr lang="en-US" dirty="0"/>
              </a:p>
              <a:p>
                <a:endParaRPr lang="en-US" dirty="0" smtClean="0"/>
              </a:p>
              <a:p>
                <a:r>
                  <a:rPr lang="en-US" dirty="0" smtClean="0"/>
                  <a:t>The objective was to settle on small sized batteries and improve on solar efficiency, thus to decrease the charging time we had to increase the solar panels, the above calculation was done in the case of 18 solar panels and the charging time reduced to </a:t>
                </a:r>
                <a:r>
                  <a:rPr lang="en-US" b="1" dirty="0" smtClean="0"/>
                  <a:t>49minutes</a:t>
                </a:r>
                <a:r>
                  <a:rPr lang="en-US" dirty="0" smtClean="0"/>
                  <a:t> which is half the orbital period.</a:t>
                </a:r>
              </a:p>
              <a:p>
                <a:r>
                  <a:rPr lang="en-US" dirty="0" smtClean="0"/>
                  <a:t>:{</a:t>
                </a:r>
                <a:r>
                  <a:rPr lang="en-US" b="1" i="1" dirty="0" smtClean="0"/>
                  <a:t>18 (10 by 10) solar panels 45W, 10Ah , 3.7V batteries, charging period 49min</a:t>
                </a:r>
                <a:r>
                  <a:rPr lang="en-US" dirty="0" smtClean="0"/>
                  <a:t>}</a:t>
                </a:r>
                <a:endParaRPr lang="en-US" dirty="0"/>
              </a:p>
            </p:txBody>
          </p:sp>
        </mc:Choice>
        <mc:Fallback xmlns="">
          <p:sp>
            <p:nvSpPr>
              <p:cNvPr id="31" name="TextBox 30"/>
              <p:cNvSpPr txBox="1">
                <a:spLocks noRot="1" noChangeAspect="1" noMove="1" noResize="1" noEditPoints="1" noAdjustHandles="1" noChangeArrowheads="1" noChangeShapeType="1" noTextEdit="1"/>
              </p:cNvSpPr>
              <p:nvPr/>
            </p:nvSpPr>
            <p:spPr>
              <a:xfrm>
                <a:off x="131763" y="557560"/>
                <a:ext cx="8677700" cy="5473486"/>
              </a:xfrm>
              <a:prstGeom prst="rect">
                <a:avLst/>
              </a:prstGeom>
              <a:blipFill>
                <a:blip r:embed="rId2"/>
                <a:stretch>
                  <a:fillRect l="-211" b="-334"/>
                </a:stretch>
              </a:blipFill>
            </p:spPr>
            <p:txBody>
              <a:bodyPr/>
              <a:lstStyle/>
              <a:p>
                <a:r>
                  <a:rPr lang="en-US">
                    <a:noFill/>
                  </a:rPr>
                  <a:t> </a:t>
                </a:r>
              </a:p>
            </p:txBody>
          </p:sp>
        </mc:Fallback>
      </mc:AlternateContent>
    </p:spTree>
    <p:extLst>
      <p:ext uri="{BB962C8B-B14F-4D97-AF65-F5344CB8AC3E}">
        <p14:creationId xmlns:p14="http://schemas.microsoft.com/office/powerpoint/2010/main" val="1608797164"/>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Methodology: Sketch</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763" y="1345581"/>
            <a:ext cx="6046013" cy="3810000"/>
          </a:xfrm>
          <a:prstGeom prst="rect">
            <a:avLst/>
          </a:prstGeom>
        </p:spPr>
      </p:pic>
      <p:pic>
        <p:nvPicPr>
          <p:cNvPr id="3" name="Picture 2"/>
          <p:cNvPicPr>
            <a:picLocks noChangeAspect="1"/>
          </p:cNvPicPr>
          <p:nvPr/>
        </p:nvPicPr>
        <p:blipFill>
          <a:blip r:embed="rId3"/>
          <a:stretch>
            <a:fillRect/>
          </a:stretch>
        </p:blipFill>
        <p:spPr>
          <a:xfrm>
            <a:off x="4768802" y="1204213"/>
            <a:ext cx="5137198" cy="4103219"/>
          </a:xfrm>
          <a:prstGeom prst="rect">
            <a:avLst/>
          </a:prstGeom>
        </p:spPr>
      </p:pic>
    </p:spTree>
    <p:extLst>
      <p:ext uri="{BB962C8B-B14F-4D97-AF65-F5344CB8AC3E}">
        <p14:creationId xmlns:p14="http://schemas.microsoft.com/office/powerpoint/2010/main" val="2966922137"/>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7519" y="185815"/>
            <a:ext cx="8172450" cy="996095"/>
          </a:xfrm>
        </p:spPr>
        <p:txBody>
          <a:bodyPr/>
          <a:lstStyle/>
          <a:p>
            <a:r>
              <a:rPr lang="en-US" dirty="0" smtClean="0"/>
              <a:t>Planned activities.</a:t>
            </a:r>
            <a:endParaRPr lang="en-US" dirty="0"/>
          </a:p>
        </p:txBody>
      </p:sp>
      <p:sp>
        <p:nvSpPr>
          <p:cNvPr id="3" name="Rectangle 2"/>
          <p:cNvSpPr/>
          <p:nvPr/>
        </p:nvSpPr>
        <p:spPr>
          <a:xfrm>
            <a:off x="3294533" y="3275112"/>
            <a:ext cx="184731" cy="307777"/>
          </a:xfrm>
          <a:prstGeom prst="rect">
            <a:avLst/>
          </a:prstGeom>
        </p:spPr>
        <p:txBody>
          <a:bodyPr wrap="none">
            <a:spAutoFit/>
          </a:bodyPr>
          <a:lstStyle/>
          <a:p>
            <a:endParaRPr lang="en-US" dirty="0"/>
          </a:p>
        </p:txBody>
      </p:sp>
      <p:sp>
        <p:nvSpPr>
          <p:cNvPr id="4" name="Rectangle 3"/>
          <p:cNvSpPr/>
          <p:nvPr/>
        </p:nvSpPr>
        <p:spPr>
          <a:xfrm>
            <a:off x="101136" y="812900"/>
            <a:ext cx="4172608" cy="5047536"/>
          </a:xfrm>
          <a:prstGeom prst="rect">
            <a:avLst/>
          </a:prstGeom>
        </p:spPr>
        <p:txBody>
          <a:bodyPr wrap="square">
            <a:spAutoFit/>
          </a:bodyPr>
          <a:lstStyle/>
          <a:p>
            <a:pPr marL="285750" indent="-285750">
              <a:buFont typeface="Arial" panose="020B0604020202020204" pitchFamily="34" charset="0"/>
              <a:buChar char="•"/>
            </a:pPr>
            <a:r>
              <a:rPr lang="en-US" sz="2000" dirty="0" smtClean="0">
                <a:solidFill>
                  <a:srgbClr val="FF0000"/>
                </a:solidFill>
                <a:latin typeface="Times New Roman" panose="02020603050405020304" pitchFamily="18" charset="0"/>
                <a:cs typeface="Times New Roman" panose="02020603050405020304" pitchFamily="18" charset="0"/>
              </a:rPr>
              <a:t>Extensive research on deployment mechanisms</a:t>
            </a:r>
          </a:p>
          <a:p>
            <a:pPr marL="285750" indent="-285750">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CAD/CAM design on deployment mechanism</a:t>
            </a:r>
          </a:p>
          <a:p>
            <a:pPr marL="342900" lvl="1" indent="-342900">
              <a:buFont typeface="Courier New" panose="02070309020205020404" pitchFamily="49" charset="0"/>
              <a:buChar char="o"/>
            </a:pPr>
            <a:r>
              <a:rPr lang="en-US" sz="2000" dirty="0" smtClean="0">
                <a:solidFill>
                  <a:schemeClr val="accent1"/>
                </a:solidFill>
                <a:latin typeface="Times New Roman" panose="02020603050405020304" pitchFamily="18" charset="0"/>
                <a:cs typeface="Times New Roman" panose="02020603050405020304" pitchFamily="18" charset="0"/>
              </a:rPr>
              <a:t>3U CubeSat design</a:t>
            </a:r>
          </a:p>
          <a:p>
            <a:pPr marL="342900" lvl="1" indent="-342900">
              <a:buFont typeface="Courier New" panose="02070309020205020404" pitchFamily="49" charset="0"/>
              <a:buChar char="o"/>
            </a:pPr>
            <a:r>
              <a:rPr lang="en-US" sz="2000" dirty="0" smtClean="0">
                <a:latin typeface="Times New Roman" panose="02020603050405020304" pitchFamily="18" charset="0"/>
                <a:cs typeface="Times New Roman" panose="02020603050405020304" pitchFamily="18" charset="0"/>
              </a:rPr>
              <a:t>Reaction wheel design</a:t>
            </a:r>
          </a:p>
          <a:p>
            <a:pPr marL="342900" lvl="1" indent="-342900">
              <a:buFont typeface="Courier New" panose="02070309020205020404" pitchFamily="49" charset="0"/>
              <a:buChar char="o"/>
            </a:pPr>
            <a:r>
              <a:rPr lang="en-US" sz="2000" dirty="0" smtClean="0">
                <a:latin typeface="Times New Roman" panose="02020603050405020304" pitchFamily="18" charset="0"/>
                <a:cs typeface="Times New Roman" panose="02020603050405020304" pitchFamily="18" charset="0"/>
              </a:rPr>
              <a:t>Body frame with hinge mechanism.</a:t>
            </a:r>
          </a:p>
          <a:p>
            <a:pPr marL="285750"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Static simulation and mass analysis</a:t>
            </a:r>
          </a:p>
          <a:p>
            <a:pPr marL="285750"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Thermal analysis</a:t>
            </a:r>
          </a:p>
          <a:p>
            <a:pPr marL="285750"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Dynamic simulation; Effect on C.O.G, axis alignment.</a:t>
            </a:r>
          </a:p>
          <a:p>
            <a:pPr marL="285750"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Electrical &amp; electronics design.</a:t>
            </a:r>
          </a:p>
          <a:p>
            <a:pPr marL="285750"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Subsystem assembly and computation</a:t>
            </a:r>
          </a:p>
          <a:p>
            <a:pPr marL="285750"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Electrical &amp; electronic simulation</a:t>
            </a:r>
          </a:p>
          <a:p>
            <a:pPr marL="285750"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Design evaluation and approval</a:t>
            </a:r>
          </a:p>
          <a:p>
            <a:pPr marL="285750"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Final Interim Report.</a:t>
            </a:r>
          </a:p>
          <a:p>
            <a:pPr marL="285750"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Fabrication</a:t>
            </a:r>
          </a:p>
          <a:p>
            <a:pPr marL="285750"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Testing</a:t>
            </a:r>
          </a:p>
          <a:p>
            <a:pPr marL="285750"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Presentation </a:t>
            </a:r>
          </a:p>
          <a:p>
            <a:pPr marL="285750" indent="-285750">
              <a:buFont typeface="Arial" panose="020B0604020202020204" pitchFamily="34" charset="0"/>
              <a:buChar char="•"/>
            </a:pP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16605" y="926231"/>
            <a:ext cx="5144546" cy="4136423"/>
          </a:xfrm>
          <a:prstGeom prst="rect">
            <a:avLst/>
          </a:prstGeom>
        </p:spPr>
      </p:pic>
    </p:spTree>
    <p:extLst>
      <p:ext uri="{BB962C8B-B14F-4D97-AF65-F5344CB8AC3E}">
        <p14:creationId xmlns:p14="http://schemas.microsoft.com/office/powerpoint/2010/main" val="1618055434"/>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6"/>
          <p:cNvSpPr txBox="1"/>
          <p:nvPr/>
        </p:nvSpPr>
        <p:spPr>
          <a:xfrm>
            <a:off x="43892" y="962134"/>
            <a:ext cx="6426343" cy="3170058"/>
          </a:xfrm>
          <a:prstGeom prst="rect">
            <a:avLst/>
          </a:prstGeom>
          <a:noFill/>
          <a:ln>
            <a:noFill/>
          </a:ln>
        </p:spPr>
        <p:txBody>
          <a:bodyPr spcFirstLastPara="1" wrap="square" lIns="91425" tIns="45700" rIns="91425" bIns="45700" anchor="t" anchorCtr="0">
            <a:spAutoFit/>
          </a:bodyPr>
          <a:lstStyle/>
          <a:p>
            <a:pPr marL="380250" lvl="1"/>
            <a:r>
              <a:rPr lang="en-US" sz="2000" dirty="0">
                <a:solidFill>
                  <a:schemeClr val="dk1"/>
                </a:solidFill>
                <a:latin typeface="Times New Roman" panose="02020603050405020304" pitchFamily="18" charset="0"/>
                <a:ea typeface="Verdana"/>
                <a:cs typeface="Times New Roman" panose="02020603050405020304" pitchFamily="18" charset="0"/>
                <a:sym typeface="Verdana"/>
              </a:rPr>
              <a:t>The anticipated outcome of this research are:</a:t>
            </a:r>
          </a:p>
          <a:p>
            <a:pPr marL="666000" lvl="1" indent="-285750">
              <a:buFont typeface="Wingdings" panose="05000000000000000000" pitchFamily="2" charset="2"/>
              <a:buChar char="§"/>
            </a:pP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A perfectly timed Solar panel deployment system.</a:t>
            </a:r>
          </a:p>
          <a:p>
            <a:pPr marL="380250" lvl="1"/>
            <a:endParaRPr lang="en-US" sz="2000" dirty="0" smtClean="0">
              <a:solidFill>
                <a:schemeClr val="dk1"/>
              </a:solidFill>
              <a:latin typeface="Times New Roman" panose="02020603050405020304" pitchFamily="18" charset="0"/>
              <a:ea typeface="Verdana"/>
              <a:cs typeface="Times New Roman" panose="02020603050405020304" pitchFamily="18" charset="0"/>
              <a:sym typeface="Verdana"/>
            </a:endParaRPr>
          </a:p>
          <a:p>
            <a:pPr marL="666000" lvl="1" indent="-285750">
              <a:buFont typeface="Wingdings" panose="05000000000000000000" pitchFamily="2" charset="2"/>
              <a:buChar char="§"/>
            </a:pP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Increased </a:t>
            </a:r>
            <a:r>
              <a:rPr lang="en-US" sz="2000" dirty="0">
                <a:solidFill>
                  <a:schemeClr val="dk1"/>
                </a:solidFill>
                <a:latin typeface="Times New Roman" panose="02020603050405020304" pitchFamily="18" charset="0"/>
                <a:ea typeface="Verdana"/>
                <a:cs typeface="Times New Roman" panose="02020603050405020304" pitchFamily="18" charset="0"/>
                <a:sym typeface="Verdana"/>
              </a:rPr>
              <a:t>solar </a:t>
            </a: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energy absorption rate.</a:t>
            </a:r>
          </a:p>
          <a:p>
            <a:pPr marL="380250" lvl="1"/>
            <a:endParaRPr lang="en-US" sz="2000" dirty="0" smtClean="0">
              <a:solidFill>
                <a:schemeClr val="dk1"/>
              </a:solidFill>
              <a:latin typeface="Times New Roman" panose="02020603050405020304" pitchFamily="18" charset="0"/>
              <a:ea typeface="Verdana"/>
              <a:cs typeface="Times New Roman" panose="02020603050405020304" pitchFamily="18" charset="0"/>
              <a:sym typeface="Verdana"/>
            </a:endParaRPr>
          </a:p>
          <a:p>
            <a:pPr marL="666000" lvl="1" indent="-285750">
              <a:buFont typeface="Wingdings" panose="05000000000000000000" pitchFamily="2" charset="2"/>
              <a:buChar char="§"/>
            </a:pP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Stable and controlled axis alignment and COG.</a:t>
            </a:r>
          </a:p>
          <a:p>
            <a:pPr marL="380250" lvl="1"/>
            <a:endParaRPr lang="en-US" sz="2000" dirty="0" smtClean="0">
              <a:solidFill>
                <a:schemeClr val="dk1"/>
              </a:solidFill>
              <a:latin typeface="Times New Roman" panose="02020603050405020304" pitchFamily="18" charset="0"/>
              <a:ea typeface="Verdana"/>
              <a:cs typeface="Times New Roman" panose="02020603050405020304" pitchFamily="18" charset="0"/>
              <a:sym typeface="Verdana"/>
            </a:endParaRPr>
          </a:p>
          <a:p>
            <a:pPr marL="666000" lvl="1" indent="-285750">
              <a:buFont typeface="Wingdings" panose="05000000000000000000" pitchFamily="2" charset="2"/>
              <a:buChar char="§"/>
            </a:pP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A high max power load capacity.</a:t>
            </a:r>
          </a:p>
          <a:p>
            <a:pPr marL="380250" lvl="1"/>
            <a:endParaRPr lang="en-US" sz="2000" dirty="0" smtClean="0">
              <a:solidFill>
                <a:schemeClr val="dk1"/>
              </a:solidFill>
              <a:latin typeface="Times New Roman" panose="02020603050405020304" pitchFamily="18" charset="0"/>
              <a:ea typeface="Verdana"/>
              <a:cs typeface="Times New Roman" panose="02020603050405020304" pitchFamily="18" charset="0"/>
              <a:sym typeface="Verdana"/>
            </a:endParaRPr>
          </a:p>
          <a:p>
            <a:pPr marL="666000" lvl="1" indent="-285750">
              <a:buFont typeface="Wingdings" panose="05000000000000000000" pitchFamily="2" charset="2"/>
              <a:buChar char="§"/>
            </a:pP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Safety compliance.</a:t>
            </a:r>
            <a:endParaRPr lang="en-US" sz="2000" dirty="0">
              <a:solidFill>
                <a:schemeClr val="dk1"/>
              </a:solidFill>
              <a:latin typeface="Times New Roman" panose="02020603050405020304" pitchFamily="18" charset="0"/>
              <a:ea typeface="Verdana"/>
              <a:cs typeface="Times New Roman" panose="02020603050405020304" pitchFamily="18" charset="0"/>
              <a:sym typeface="Verdana"/>
            </a:endParaRPr>
          </a:p>
        </p:txBody>
      </p:sp>
      <p:sp>
        <p:nvSpPr>
          <p:cNvPr id="138" name="Google Shape;138;p16"/>
          <p:cNvSpPr txBox="1"/>
          <p:nvPr/>
        </p:nvSpPr>
        <p:spPr>
          <a:xfrm>
            <a:off x="43892" y="238350"/>
            <a:ext cx="2740150" cy="371513"/>
          </a:xfrm>
          <a:prstGeom prst="rect">
            <a:avLst/>
          </a:prstGeom>
          <a:noFill/>
          <a:ln>
            <a:noFill/>
          </a:ln>
        </p:spPr>
        <p:txBody>
          <a:bodyPr spcFirstLastPara="1" wrap="square" lIns="90000" tIns="46800" rIns="90000" bIns="46800" anchor="t" anchorCtr="0">
            <a:spAutoFit/>
          </a:bodyPr>
          <a:lstStyle/>
          <a:p>
            <a:pPr marL="0" marR="0" lvl="0" indent="0" algn="l" rtl="0">
              <a:spcBef>
                <a:spcPts val="0"/>
              </a:spcBef>
              <a:spcAft>
                <a:spcPts val="0"/>
              </a:spcAft>
              <a:buClr>
                <a:schemeClr val="accent1"/>
              </a:buClr>
              <a:buSzPts val="1800"/>
              <a:buFont typeface="Verdana"/>
              <a:buNone/>
            </a:pPr>
            <a:r>
              <a:rPr lang="en-US" sz="1800" b="1">
                <a:solidFill>
                  <a:schemeClr val="dk1"/>
                </a:solidFill>
                <a:latin typeface="Verdana"/>
                <a:ea typeface="Verdana"/>
                <a:cs typeface="Verdana"/>
                <a:sym typeface="Verdana"/>
              </a:rPr>
              <a:t>Expected Outcomes</a:t>
            </a:r>
            <a:endParaRPr sz="1800" b="1">
              <a:solidFill>
                <a:schemeClr val="dk1"/>
              </a:solidFill>
              <a:latin typeface="Verdana"/>
              <a:ea typeface="Verdana"/>
              <a:cs typeface="Verdana"/>
              <a:sym typeface="Verdana"/>
            </a:endParaRPr>
          </a:p>
        </p:txBody>
      </p:sp>
    </p:spTree>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 plan.</a:t>
            </a:r>
            <a:endParaRPr lang="en-US" dirty="0"/>
          </a:p>
        </p:txBody>
      </p:sp>
      <p:pic>
        <p:nvPicPr>
          <p:cNvPr id="4" name="Picture 3"/>
          <p:cNvPicPr>
            <a:picLocks noChangeAspect="1"/>
          </p:cNvPicPr>
          <p:nvPr/>
        </p:nvPicPr>
        <p:blipFill>
          <a:blip r:embed="rId2"/>
          <a:stretch>
            <a:fillRect/>
          </a:stretch>
        </p:blipFill>
        <p:spPr>
          <a:xfrm>
            <a:off x="559584" y="1039255"/>
            <a:ext cx="8249880" cy="4246423"/>
          </a:xfrm>
          <a:prstGeom prst="rect">
            <a:avLst/>
          </a:prstGeom>
        </p:spPr>
      </p:pic>
    </p:spTree>
    <p:extLst>
      <p:ext uri="{BB962C8B-B14F-4D97-AF65-F5344CB8AC3E}">
        <p14:creationId xmlns:p14="http://schemas.microsoft.com/office/powerpoint/2010/main" val="294440173"/>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Budget.</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3580639756"/>
              </p:ext>
            </p:extLst>
          </p:nvPr>
        </p:nvGraphicFramePr>
        <p:xfrm>
          <a:off x="1651000" y="1227666"/>
          <a:ext cx="6603999" cy="4003040"/>
        </p:xfrm>
        <a:graphic>
          <a:graphicData uri="http://schemas.openxmlformats.org/drawingml/2006/table">
            <a:tbl>
              <a:tblPr firstRow="1" bandRow="1">
                <a:tableStyleId>{7C025B7E-EEF8-4AE1-83F6-A54EBF4D8C3D}</a:tableStyleId>
              </a:tblPr>
              <a:tblGrid>
                <a:gridCol w="2201333">
                  <a:extLst>
                    <a:ext uri="{9D8B030D-6E8A-4147-A177-3AD203B41FA5}">
                      <a16:colId xmlns:a16="http://schemas.microsoft.com/office/drawing/2014/main" val="3965545737"/>
                    </a:ext>
                  </a:extLst>
                </a:gridCol>
                <a:gridCol w="2201333">
                  <a:extLst>
                    <a:ext uri="{9D8B030D-6E8A-4147-A177-3AD203B41FA5}">
                      <a16:colId xmlns:a16="http://schemas.microsoft.com/office/drawing/2014/main" val="1352783305"/>
                    </a:ext>
                  </a:extLst>
                </a:gridCol>
                <a:gridCol w="2201333">
                  <a:extLst>
                    <a:ext uri="{9D8B030D-6E8A-4147-A177-3AD203B41FA5}">
                      <a16:colId xmlns:a16="http://schemas.microsoft.com/office/drawing/2014/main" val="1361329240"/>
                    </a:ext>
                  </a:extLst>
                </a:gridCol>
              </a:tblGrid>
              <a:tr h="370840">
                <a:tc>
                  <a:txBody>
                    <a:bodyPr/>
                    <a:lstStyle/>
                    <a:p>
                      <a:r>
                        <a:rPr lang="en-US" dirty="0" smtClean="0"/>
                        <a:t>Component</a:t>
                      </a:r>
                      <a:endParaRPr lang="en-US" dirty="0"/>
                    </a:p>
                  </a:txBody>
                  <a:tcPr/>
                </a:tc>
                <a:tc>
                  <a:txBody>
                    <a:bodyPr/>
                    <a:lstStyle/>
                    <a:p>
                      <a:r>
                        <a:rPr lang="en-US" dirty="0" smtClean="0"/>
                        <a:t>Quantity</a:t>
                      </a:r>
                      <a:endParaRPr lang="en-US" dirty="0"/>
                    </a:p>
                  </a:txBody>
                  <a:tcPr/>
                </a:tc>
                <a:tc>
                  <a:txBody>
                    <a:bodyPr/>
                    <a:lstStyle/>
                    <a:p>
                      <a:r>
                        <a:rPr lang="en-US" dirty="0" smtClean="0"/>
                        <a:t>Cost</a:t>
                      </a:r>
                      <a:endParaRPr lang="en-US" dirty="0"/>
                    </a:p>
                  </a:txBody>
                  <a:tcPr/>
                </a:tc>
                <a:extLst>
                  <a:ext uri="{0D108BD9-81ED-4DB2-BD59-A6C34878D82A}">
                    <a16:rowId xmlns:a16="http://schemas.microsoft.com/office/drawing/2014/main" val="2112457931"/>
                  </a:ext>
                </a:extLst>
              </a:tr>
              <a:tr h="370840">
                <a:tc>
                  <a:txBody>
                    <a:bodyPr/>
                    <a:lstStyle/>
                    <a:p>
                      <a:r>
                        <a:rPr lang="en-US" dirty="0" smtClean="0"/>
                        <a:t>Battery</a:t>
                      </a:r>
                    </a:p>
                  </a:txBody>
                  <a:tcPr/>
                </a:tc>
                <a:tc>
                  <a:txBody>
                    <a:bodyPr/>
                    <a:lstStyle/>
                    <a:p>
                      <a:r>
                        <a:rPr lang="en-US" dirty="0" smtClean="0"/>
                        <a:t>4</a:t>
                      </a:r>
                      <a:endParaRPr lang="en-US" dirty="0"/>
                    </a:p>
                  </a:txBody>
                  <a:tcPr/>
                </a:tc>
                <a:tc>
                  <a:txBody>
                    <a:bodyPr/>
                    <a:lstStyle/>
                    <a:p>
                      <a:r>
                        <a:rPr lang="en-US" dirty="0" smtClean="0"/>
                        <a:t>N/A</a:t>
                      </a:r>
                      <a:endParaRPr lang="en-US" dirty="0"/>
                    </a:p>
                  </a:txBody>
                  <a:tcPr/>
                </a:tc>
                <a:extLst>
                  <a:ext uri="{0D108BD9-81ED-4DB2-BD59-A6C34878D82A}">
                    <a16:rowId xmlns:a16="http://schemas.microsoft.com/office/drawing/2014/main" val="97766462"/>
                  </a:ext>
                </a:extLst>
              </a:tr>
              <a:tr h="370840">
                <a:tc>
                  <a:txBody>
                    <a:bodyPr/>
                    <a:lstStyle/>
                    <a:p>
                      <a:r>
                        <a:rPr lang="en-US" dirty="0" smtClean="0"/>
                        <a:t>Battery management system</a:t>
                      </a:r>
                    </a:p>
                  </a:txBody>
                  <a:tcPr/>
                </a:tc>
                <a:tc>
                  <a:txBody>
                    <a:bodyPr/>
                    <a:lstStyle/>
                    <a:p>
                      <a:r>
                        <a:rPr lang="en-US" dirty="0" smtClean="0"/>
                        <a:t>1</a:t>
                      </a:r>
                      <a:endParaRPr lang="en-US" dirty="0"/>
                    </a:p>
                  </a:txBody>
                  <a:tcPr/>
                </a:tc>
                <a:tc>
                  <a:txBody>
                    <a:bodyPr/>
                    <a:lstStyle/>
                    <a:p>
                      <a:r>
                        <a:rPr lang="en-US" dirty="0" smtClean="0"/>
                        <a:t>N/A</a:t>
                      </a:r>
                      <a:endParaRPr lang="en-US" dirty="0"/>
                    </a:p>
                  </a:txBody>
                  <a:tcPr/>
                </a:tc>
                <a:extLst>
                  <a:ext uri="{0D108BD9-81ED-4DB2-BD59-A6C34878D82A}">
                    <a16:rowId xmlns:a16="http://schemas.microsoft.com/office/drawing/2014/main" val="2467683749"/>
                  </a:ext>
                </a:extLst>
              </a:tr>
              <a:tr h="370840">
                <a:tc>
                  <a:txBody>
                    <a:bodyPr/>
                    <a:lstStyle/>
                    <a:p>
                      <a:r>
                        <a:rPr lang="en-US" dirty="0" smtClean="0"/>
                        <a:t>Solar panel</a:t>
                      </a:r>
                      <a:endParaRPr lang="en-US" dirty="0"/>
                    </a:p>
                  </a:txBody>
                  <a:tcPr/>
                </a:tc>
                <a:tc>
                  <a:txBody>
                    <a:bodyPr/>
                    <a:lstStyle/>
                    <a:p>
                      <a:r>
                        <a:rPr lang="en-US" dirty="0" smtClean="0"/>
                        <a:t>4</a:t>
                      </a:r>
                      <a:r>
                        <a:rPr lang="en-US" dirty="0"/>
                        <a:t>0</a:t>
                      </a:r>
                    </a:p>
                  </a:txBody>
                  <a:tcPr/>
                </a:tc>
                <a:tc>
                  <a:txBody>
                    <a:bodyPr/>
                    <a:lstStyle/>
                    <a:p>
                      <a:r>
                        <a:rPr lang="en-US" dirty="0" smtClean="0"/>
                        <a:t>N/A</a:t>
                      </a:r>
                      <a:endParaRPr lang="en-US" dirty="0"/>
                    </a:p>
                  </a:txBody>
                  <a:tcPr/>
                </a:tc>
                <a:extLst>
                  <a:ext uri="{0D108BD9-81ED-4DB2-BD59-A6C34878D82A}">
                    <a16:rowId xmlns:a16="http://schemas.microsoft.com/office/drawing/2014/main" val="2251273484"/>
                  </a:ext>
                </a:extLst>
              </a:tr>
              <a:tr h="370840">
                <a:tc>
                  <a:txBody>
                    <a:bodyPr/>
                    <a:lstStyle/>
                    <a:p>
                      <a:r>
                        <a:rPr lang="en-US" dirty="0" smtClean="0"/>
                        <a:t>Spring deployment mechanism</a:t>
                      </a:r>
                      <a:endParaRPr lang="en-US" dirty="0"/>
                    </a:p>
                  </a:txBody>
                  <a:tcPr/>
                </a:tc>
                <a:tc>
                  <a:txBody>
                    <a:bodyPr/>
                    <a:lstStyle/>
                    <a:p>
                      <a:r>
                        <a:rPr lang="en-US" dirty="0" smtClean="0"/>
                        <a:t>4</a:t>
                      </a:r>
                      <a:endParaRPr lang="en-US" dirty="0"/>
                    </a:p>
                  </a:txBody>
                  <a:tcPr/>
                </a:tc>
                <a:tc>
                  <a:txBody>
                    <a:bodyPr/>
                    <a:lstStyle/>
                    <a:p>
                      <a:r>
                        <a:rPr lang="en-US" dirty="0" smtClean="0"/>
                        <a:t>N/A</a:t>
                      </a:r>
                      <a:endParaRPr lang="en-US" dirty="0"/>
                    </a:p>
                  </a:txBody>
                  <a:tcPr/>
                </a:tc>
                <a:extLst>
                  <a:ext uri="{0D108BD9-81ED-4DB2-BD59-A6C34878D82A}">
                    <a16:rowId xmlns:a16="http://schemas.microsoft.com/office/drawing/2014/main" val="1379924107"/>
                  </a:ext>
                </a:extLst>
              </a:tr>
              <a:tr h="370840">
                <a:tc>
                  <a:txBody>
                    <a:bodyPr/>
                    <a:lstStyle/>
                    <a:p>
                      <a:r>
                        <a:rPr lang="en-US" dirty="0" smtClean="0"/>
                        <a:t>Motor</a:t>
                      </a:r>
                      <a:endParaRPr lang="en-US" dirty="0"/>
                    </a:p>
                  </a:txBody>
                  <a:tcPr/>
                </a:tc>
                <a:tc>
                  <a:txBody>
                    <a:bodyPr/>
                    <a:lstStyle/>
                    <a:p>
                      <a:r>
                        <a:rPr lang="en-US" dirty="0" smtClean="0"/>
                        <a:t>4</a:t>
                      </a:r>
                      <a:endParaRPr lang="en-US" dirty="0"/>
                    </a:p>
                  </a:txBody>
                  <a:tcPr/>
                </a:tc>
                <a:tc>
                  <a:txBody>
                    <a:bodyPr/>
                    <a:lstStyle/>
                    <a:p>
                      <a:r>
                        <a:rPr lang="en-US" dirty="0" smtClean="0"/>
                        <a:t>N/A</a:t>
                      </a:r>
                      <a:endParaRPr lang="en-US" dirty="0"/>
                    </a:p>
                  </a:txBody>
                  <a:tcPr/>
                </a:tc>
                <a:extLst>
                  <a:ext uri="{0D108BD9-81ED-4DB2-BD59-A6C34878D82A}">
                    <a16:rowId xmlns:a16="http://schemas.microsoft.com/office/drawing/2014/main" val="901582452"/>
                  </a:ext>
                </a:extLst>
              </a:tr>
              <a:tr h="370840">
                <a:tc>
                  <a:txBody>
                    <a:bodyPr/>
                    <a:lstStyle/>
                    <a:p>
                      <a:r>
                        <a:rPr lang="en-US" dirty="0" smtClean="0"/>
                        <a:t>Body frame</a:t>
                      </a:r>
                      <a:endParaRPr lang="en-US" dirty="0"/>
                    </a:p>
                  </a:txBody>
                  <a:tcPr/>
                </a:tc>
                <a:tc>
                  <a:txBody>
                    <a:bodyPr/>
                    <a:lstStyle/>
                    <a:p>
                      <a:r>
                        <a:rPr lang="en-US" dirty="0" smtClean="0"/>
                        <a:t>1</a:t>
                      </a:r>
                      <a:endParaRPr lang="en-US" dirty="0"/>
                    </a:p>
                  </a:txBody>
                  <a:tcPr/>
                </a:tc>
                <a:tc>
                  <a:txBody>
                    <a:bodyPr/>
                    <a:lstStyle/>
                    <a:p>
                      <a:r>
                        <a:rPr lang="en-US" dirty="0" smtClean="0"/>
                        <a:t>N/A</a:t>
                      </a:r>
                      <a:endParaRPr lang="en-US" dirty="0"/>
                    </a:p>
                  </a:txBody>
                  <a:tcPr/>
                </a:tc>
                <a:extLst>
                  <a:ext uri="{0D108BD9-81ED-4DB2-BD59-A6C34878D82A}">
                    <a16:rowId xmlns:a16="http://schemas.microsoft.com/office/drawing/2014/main" val="1014589775"/>
                  </a:ext>
                </a:extLst>
              </a:tr>
              <a:tr h="370840">
                <a:tc>
                  <a:txBody>
                    <a:bodyPr/>
                    <a:lstStyle/>
                    <a:p>
                      <a:r>
                        <a:rPr lang="en-US" dirty="0" smtClean="0"/>
                        <a:t>Gyroscope </a:t>
                      </a:r>
                      <a:endParaRPr lang="en-US" dirty="0"/>
                    </a:p>
                  </a:txBody>
                  <a:tcPr/>
                </a:tc>
                <a:tc>
                  <a:txBody>
                    <a:bodyPr/>
                    <a:lstStyle/>
                    <a:p>
                      <a:r>
                        <a:rPr lang="en-US" dirty="0" smtClean="0"/>
                        <a:t>1</a:t>
                      </a:r>
                      <a:endParaRPr lang="en-US" dirty="0"/>
                    </a:p>
                  </a:txBody>
                  <a:tcPr/>
                </a:tc>
                <a:tc>
                  <a:txBody>
                    <a:bodyPr/>
                    <a:lstStyle/>
                    <a:p>
                      <a:r>
                        <a:rPr lang="en-US" dirty="0" smtClean="0"/>
                        <a:t>N/A</a:t>
                      </a:r>
                      <a:endParaRPr lang="en-US" dirty="0"/>
                    </a:p>
                  </a:txBody>
                  <a:tcPr/>
                </a:tc>
                <a:extLst>
                  <a:ext uri="{0D108BD9-81ED-4DB2-BD59-A6C34878D82A}">
                    <a16:rowId xmlns:a16="http://schemas.microsoft.com/office/drawing/2014/main" val="321622111"/>
                  </a:ext>
                </a:extLst>
              </a:tr>
              <a:tr h="370840">
                <a:tc>
                  <a:txBody>
                    <a:bodyPr/>
                    <a:lstStyle/>
                    <a:p>
                      <a:r>
                        <a:rPr lang="en-US" dirty="0" smtClean="0"/>
                        <a:t>Microcontroller</a:t>
                      </a:r>
                      <a:endParaRPr lang="en-US" dirty="0"/>
                    </a:p>
                  </a:txBody>
                  <a:tcPr/>
                </a:tc>
                <a:tc>
                  <a:txBody>
                    <a:bodyPr/>
                    <a:lstStyle/>
                    <a:p>
                      <a:r>
                        <a:rPr lang="en-US" dirty="0" smtClean="0"/>
                        <a:t>1</a:t>
                      </a:r>
                      <a:endParaRPr lang="en-US" dirty="0"/>
                    </a:p>
                  </a:txBody>
                  <a:tcPr/>
                </a:tc>
                <a:tc>
                  <a:txBody>
                    <a:bodyPr/>
                    <a:lstStyle/>
                    <a:p>
                      <a:r>
                        <a:rPr lang="en-US" dirty="0" smtClean="0"/>
                        <a:t>N/A</a:t>
                      </a:r>
                      <a:endParaRPr lang="en-US" dirty="0"/>
                    </a:p>
                  </a:txBody>
                  <a:tcPr/>
                </a:tc>
                <a:extLst>
                  <a:ext uri="{0D108BD9-81ED-4DB2-BD59-A6C34878D82A}">
                    <a16:rowId xmlns:a16="http://schemas.microsoft.com/office/drawing/2014/main" val="2530011730"/>
                  </a:ext>
                </a:extLst>
              </a:tr>
              <a:tr h="370840">
                <a:tc>
                  <a:txBody>
                    <a:bodyPr/>
                    <a:lstStyle/>
                    <a:p>
                      <a:r>
                        <a:rPr lang="en-US" dirty="0" smtClean="0"/>
                        <a:t>TOTAL</a:t>
                      </a:r>
                      <a:endParaRPr lang="en-US" dirty="0"/>
                    </a:p>
                  </a:txBody>
                  <a:tcPr/>
                </a:tc>
                <a:tc>
                  <a:txBody>
                    <a:bodyPr/>
                    <a:lstStyle/>
                    <a:p>
                      <a:endParaRPr lang="en-US" dirty="0"/>
                    </a:p>
                  </a:txBody>
                  <a:tcPr/>
                </a:tc>
                <a:tc>
                  <a:txBody>
                    <a:bodyPr/>
                    <a:lstStyle/>
                    <a:p>
                      <a:r>
                        <a:rPr lang="en-US" dirty="0" smtClean="0"/>
                        <a:t>N/A</a:t>
                      </a:r>
                      <a:endParaRPr lang="en-US" dirty="0"/>
                    </a:p>
                  </a:txBody>
                  <a:tcPr/>
                </a:tc>
                <a:extLst>
                  <a:ext uri="{0D108BD9-81ED-4DB2-BD59-A6C34878D82A}">
                    <a16:rowId xmlns:a16="http://schemas.microsoft.com/office/drawing/2014/main" val="858870709"/>
                  </a:ext>
                </a:extLst>
              </a:tr>
            </a:tbl>
          </a:graphicData>
        </a:graphic>
      </p:graphicFrame>
    </p:spTree>
    <p:extLst>
      <p:ext uri="{BB962C8B-B14F-4D97-AF65-F5344CB8AC3E}">
        <p14:creationId xmlns:p14="http://schemas.microsoft.com/office/powerpoint/2010/main" val="982718398"/>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0"/>
          <p:cNvSpPr txBox="1"/>
          <p:nvPr/>
        </p:nvSpPr>
        <p:spPr>
          <a:xfrm>
            <a:off x="1354747" y="2840540"/>
            <a:ext cx="7989975"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dirty="0">
                <a:solidFill>
                  <a:schemeClr val="dk1"/>
                </a:solidFill>
                <a:latin typeface="Algerian" panose="04020705040A02060702" pitchFamily="82" charset="0"/>
                <a:ea typeface="Verdana"/>
                <a:cs typeface="Times New Roman" panose="02020603050405020304" pitchFamily="18" charset="0"/>
                <a:sym typeface="Verdana"/>
              </a:rPr>
              <a:t>Thank you for your attention.</a:t>
            </a:r>
            <a:endParaRPr sz="3600" b="1" dirty="0">
              <a:solidFill>
                <a:schemeClr val="dk1"/>
              </a:solidFill>
              <a:latin typeface="Algerian" panose="04020705040A02060702" pitchFamily="82" charset="0"/>
              <a:ea typeface="Verdana"/>
              <a:cs typeface="Times New Roman" panose="02020603050405020304" pitchFamily="18" charset="0"/>
              <a:sym typeface="Verdana"/>
            </a:endParaRPr>
          </a:p>
        </p:txBody>
      </p:sp>
    </p:spTree>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7"/>
          <p:cNvSpPr txBox="1"/>
          <p:nvPr/>
        </p:nvSpPr>
        <p:spPr>
          <a:xfrm>
            <a:off x="39533" y="238350"/>
            <a:ext cx="4354375" cy="525401"/>
          </a:xfrm>
          <a:prstGeom prst="rect">
            <a:avLst/>
          </a:prstGeom>
          <a:noFill/>
          <a:ln>
            <a:noFill/>
          </a:ln>
        </p:spPr>
        <p:txBody>
          <a:bodyPr spcFirstLastPara="1" wrap="square" lIns="90000" tIns="46800" rIns="90000" bIns="46800" anchor="t" anchorCtr="0">
            <a:spAutoFit/>
          </a:bodyPr>
          <a:lstStyle/>
          <a:p>
            <a:pPr marL="0" marR="0" lvl="0" indent="0" algn="l" rtl="0">
              <a:spcBef>
                <a:spcPts val="0"/>
              </a:spcBef>
              <a:spcAft>
                <a:spcPts val="0"/>
              </a:spcAft>
              <a:buClr>
                <a:schemeClr val="accent1"/>
              </a:buClr>
              <a:buSzPts val="2800"/>
              <a:buFont typeface="Verdana"/>
              <a:buNone/>
            </a:pPr>
            <a:r>
              <a:rPr lang="en-US" sz="2800" b="1" dirty="0">
                <a:solidFill>
                  <a:schemeClr val="dk1"/>
                </a:solidFill>
                <a:latin typeface="Verdana"/>
                <a:ea typeface="Verdana"/>
                <a:cs typeface="Verdana"/>
                <a:sym typeface="Verdana"/>
              </a:rPr>
              <a:t>Presentation Outline</a:t>
            </a:r>
            <a:endParaRPr sz="2800" b="1" dirty="0">
              <a:solidFill>
                <a:schemeClr val="dk1"/>
              </a:solidFill>
              <a:latin typeface="Verdana"/>
              <a:ea typeface="Verdana"/>
              <a:cs typeface="Verdana"/>
              <a:sym typeface="Verdana"/>
            </a:endParaRPr>
          </a:p>
        </p:txBody>
      </p:sp>
      <p:sp>
        <p:nvSpPr>
          <p:cNvPr id="56" name="Google Shape;56;p7"/>
          <p:cNvSpPr txBox="1"/>
          <p:nvPr/>
        </p:nvSpPr>
        <p:spPr>
          <a:xfrm>
            <a:off x="39533" y="982711"/>
            <a:ext cx="8162101" cy="3785611"/>
          </a:xfrm>
          <a:prstGeom prst="rect">
            <a:avLst/>
          </a:prstGeom>
          <a:noFill/>
          <a:ln>
            <a:noFill/>
          </a:ln>
        </p:spPr>
        <p:txBody>
          <a:bodyPr spcFirstLastPara="1" wrap="square" lIns="91425" tIns="45700" rIns="91425" bIns="45700" anchor="t" anchorCtr="0">
            <a:spAutoFit/>
          </a:bodyPr>
          <a:lstStyle/>
          <a:p>
            <a:pPr marL="285750" lvl="0" indent="-285750">
              <a:buClr>
                <a:srgbClr val="0066CC"/>
              </a:buClr>
              <a:buSzPts val="2880"/>
              <a:buFont typeface="Noto Sans Symbols"/>
              <a:buChar char="▪"/>
            </a:pPr>
            <a:r>
              <a:rPr lang="en-US" sz="2400" dirty="0">
                <a:solidFill>
                  <a:srgbClr val="002060"/>
                </a:solidFill>
                <a:latin typeface="Verdana"/>
                <a:ea typeface="Verdana"/>
                <a:cs typeface="Verdana"/>
                <a:sym typeface="Verdana"/>
              </a:rPr>
              <a:t>Title</a:t>
            </a:r>
          </a:p>
          <a:p>
            <a:pPr marL="285750" lvl="0" indent="-285750">
              <a:buClr>
                <a:srgbClr val="0066CC"/>
              </a:buClr>
              <a:buSzPts val="2880"/>
              <a:buFont typeface="Noto Sans Symbols"/>
              <a:buChar char="▪"/>
            </a:pPr>
            <a:r>
              <a:rPr lang="en-US" sz="2400" dirty="0">
                <a:solidFill>
                  <a:srgbClr val="002060"/>
                </a:solidFill>
                <a:latin typeface="Verdana"/>
                <a:ea typeface="Verdana"/>
                <a:cs typeface="Verdana"/>
                <a:sym typeface="Verdana"/>
              </a:rPr>
              <a:t>Background</a:t>
            </a:r>
          </a:p>
          <a:p>
            <a:pPr marL="285750" lvl="0" indent="-285750">
              <a:buClr>
                <a:srgbClr val="0066CC"/>
              </a:buClr>
              <a:buSzPts val="2880"/>
              <a:buFont typeface="Noto Sans Symbols"/>
              <a:buChar char="▪"/>
            </a:pPr>
            <a:r>
              <a:rPr lang="en-US" sz="2400" dirty="0">
                <a:solidFill>
                  <a:srgbClr val="002060"/>
                </a:solidFill>
                <a:latin typeface="Verdana"/>
                <a:ea typeface="Verdana"/>
                <a:cs typeface="Verdana"/>
                <a:sym typeface="Verdana"/>
              </a:rPr>
              <a:t>Problem Statement</a:t>
            </a:r>
          </a:p>
          <a:p>
            <a:pPr marL="285750" lvl="0" indent="-285750">
              <a:buClr>
                <a:srgbClr val="0066CC"/>
              </a:buClr>
              <a:buSzPts val="2880"/>
              <a:buFont typeface="Noto Sans Symbols"/>
              <a:buChar char="▪"/>
            </a:pPr>
            <a:r>
              <a:rPr lang="en-US" sz="2400" dirty="0">
                <a:solidFill>
                  <a:srgbClr val="002060"/>
                </a:solidFill>
                <a:latin typeface="Verdana"/>
                <a:ea typeface="Verdana"/>
                <a:cs typeface="Verdana"/>
                <a:sym typeface="Verdana"/>
              </a:rPr>
              <a:t>Main </a:t>
            </a:r>
            <a:r>
              <a:rPr lang="en-US" sz="2400" dirty="0" smtClean="0">
                <a:solidFill>
                  <a:srgbClr val="002060"/>
                </a:solidFill>
                <a:latin typeface="Verdana"/>
                <a:ea typeface="Verdana"/>
                <a:cs typeface="Verdana"/>
                <a:sym typeface="Verdana"/>
              </a:rPr>
              <a:t>objective &amp; Specific objectives</a:t>
            </a:r>
          </a:p>
          <a:p>
            <a:pPr marL="285750" lvl="0" indent="-285750">
              <a:buClr>
                <a:srgbClr val="0066CC"/>
              </a:buClr>
              <a:buSzPts val="2880"/>
              <a:buFont typeface="Noto Sans Symbols"/>
              <a:buChar char="▪"/>
            </a:pPr>
            <a:r>
              <a:rPr lang="en-US" sz="2400" dirty="0" smtClean="0">
                <a:solidFill>
                  <a:srgbClr val="002060"/>
                </a:solidFill>
                <a:latin typeface="Verdana"/>
                <a:ea typeface="Verdana"/>
                <a:cs typeface="Verdana"/>
                <a:sym typeface="Verdana"/>
              </a:rPr>
              <a:t>Literature review</a:t>
            </a:r>
          </a:p>
          <a:p>
            <a:pPr marL="285750" lvl="0" indent="-285750">
              <a:buClr>
                <a:srgbClr val="0066CC"/>
              </a:buClr>
              <a:buSzPts val="2880"/>
              <a:buFont typeface="Noto Sans Symbols"/>
              <a:buChar char="▪"/>
            </a:pPr>
            <a:r>
              <a:rPr lang="en-US" sz="2400" dirty="0" smtClean="0">
                <a:solidFill>
                  <a:srgbClr val="002060"/>
                </a:solidFill>
                <a:latin typeface="Verdana"/>
                <a:ea typeface="Verdana"/>
                <a:cs typeface="Verdana"/>
                <a:sym typeface="Verdana"/>
              </a:rPr>
              <a:t>Methodology</a:t>
            </a:r>
            <a:endParaRPr lang="en-US" sz="2400" dirty="0">
              <a:solidFill>
                <a:srgbClr val="002060"/>
              </a:solidFill>
              <a:latin typeface="Verdana"/>
              <a:ea typeface="Verdana"/>
              <a:cs typeface="Verdana"/>
              <a:sym typeface="Verdana"/>
            </a:endParaRPr>
          </a:p>
          <a:p>
            <a:pPr marL="285750" lvl="0" indent="-285750">
              <a:buClr>
                <a:srgbClr val="0066CC"/>
              </a:buClr>
              <a:buSzPts val="2880"/>
              <a:buFont typeface="Noto Sans Symbols"/>
              <a:buChar char="▪"/>
            </a:pPr>
            <a:r>
              <a:rPr lang="en-US" sz="2400" dirty="0">
                <a:solidFill>
                  <a:srgbClr val="002060"/>
                </a:solidFill>
                <a:latin typeface="Verdana"/>
                <a:ea typeface="Verdana"/>
                <a:cs typeface="Verdana"/>
                <a:sym typeface="Verdana"/>
              </a:rPr>
              <a:t>Expected </a:t>
            </a:r>
            <a:r>
              <a:rPr lang="en-US" sz="2400" dirty="0" smtClean="0">
                <a:solidFill>
                  <a:srgbClr val="002060"/>
                </a:solidFill>
                <a:latin typeface="Verdana"/>
                <a:ea typeface="Verdana"/>
                <a:cs typeface="Verdana"/>
                <a:sym typeface="Verdana"/>
              </a:rPr>
              <a:t>outcomes</a:t>
            </a:r>
          </a:p>
          <a:p>
            <a:pPr marL="285750" lvl="0" indent="-285750">
              <a:buClr>
                <a:srgbClr val="0066CC"/>
              </a:buClr>
              <a:buSzPts val="2880"/>
              <a:buFont typeface="Noto Sans Symbols"/>
              <a:buChar char="▪"/>
            </a:pPr>
            <a:r>
              <a:rPr lang="en-US" sz="2400" dirty="0" smtClean="0">
                <a:solidFill>
                  <a:srgbClr val="002060"/>
                </a:solidFill>
                <a:latin typeface="Verdana"/>
                <a:ea typeface="Verdana"/>
                <a:sym typeface="Verdana"/>
              </a:rPr>
              <a:t>Planned Activities</a:t>
            </a:r>
          </a:p>
          <a:p>
            <a:pPr marL="285750" lvl="0" indent="-285750">
              <a:buClr>
                <a:srgbClr val="0066CC"/>
              </a:buClr>
              <a:buSzPts val="2880"/>
              <a:buFont typeface="Noto Sans Symbols"/>
              <a:buChar char="▪"/>
            </a:pPr>
            <a:r>
              <a:rPr lang="en-US" sz="2400" dirty="0" smtClean="0">
                <a:solidFill>
                  <a:srgbClr val="002060"/>
                </a:solidFill>
                <a:latin typeface="Verdana"/>
                <a:ea typeface="Verdana"/>
                <a:sym typeface="Verdana"/>
              </a:rPr>
              <a:t>Time Plan</a:t>
            </a:r>
          </a:p>
          <a:p>
            <a:pPr marL="285750" lvl="0" indent="-285750">
              <a:buClr>
                <a:srgbClr val="0066CC"/>
              </a:buClr>
              <a:buSzPts val="2880"/>
              <a:buFont typeface="Noto Sans Symbols"/>
              <a:buChar char="▪"/>
            </a:pPr>
            <a:r>
              <a:rPr lang="en-US" sz="2400" dirty="0" smtClean="0">
                <a:solidFill>
                  <a:srgbClr val="002060"/>
                </a:solidFill>
                <a:latin typeface="Verdana"/>
                <a:ea typeface="Verdana"/>
                <a:sym typeface="Verdana"/>
              </a:rPr>
              <a:t>Budget.</a:t>
            </a:r>
            <a:endParaRPr dirty="0"/>
          </a:p>
        </p:txBody>
      </p:sp>
    </p:spTree>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8"/>
          <p:cNvSpPr txBox="1"/>
          <p:nvPr/>
        </p:nvSpPr>
        <p:spPr>
          <a:xfrm>
            <a:off x="0" y="238350"/>
            <a:ext cx="6757639" cy="525401"/>
          </a:xfrm>
          <a:prstGeom prst="rect">
            <a:avLst/>
          </a:prstGeom>
          <a:noFill/>
          <a:ln>
            <a:noFill/>
          </a:ln>
        </p:spPr>
        <p:txBody>
          <a:bodyPr spcFirstLastPara="1" wrap="square" lIns="90000" tIns="46800" rIns="90000" bIns="46800" anchor="t" anchorCtr="0">
            <a:spAutoFit/>
          </a:bodyPr>
          <a:lstStyle/>
          <a:p>
            <a:pPr marL="0" marR="0" lvl="0" indent="0" algn="l" rtl="0">
              <a:spcBef>
                <a:spcPts val="0"/>
              </a:spcBef>
              <a:spcAft>
                <a:spcPts val="0"/>
              </a:spcAft>
              <a:buClr>
                <a:schemeClr val="accent1"/>
              </a:buClr>
              <a:buSzPts val="2800"/>
              <a:buFont typeface="Verdana"/>
              <a:buNone/>
            </a:pPr>
            <a:r>
              <a:rPr lang="en-US" sz="2800" b="1" dirty="0" smtClean="0">
                <a:solidFill>
                  <a:schemeClr val="dk1"/>
                </a:solidFill>
                <a:latin typeface="Verdana"/>
                <a:ea typeface="Verdana"/>
                <a:cs typeface="Verdana"/>
                <a:sym typeface="Verdana"/>
              </a:rPr>
              <a:t>Introduction &amp; Background</a:t>
            </a:r>
            <a:endParaRPr sz="2800" b="1" dirty="0">
              <a:solidFill>
                <a:schemeClr val="dk1"/>
              </a:solidFill>
              <a:latin typeface="Verdana"/>
              <a:ea typeface="Verdana"/>
              <a:cs typeface="Verdana"/>
              <a:sym typeface="Verdana"/>
            </a:endParaRPr>
          </a:p>
        </p:txBody>
      </p:sp>
      <p:sp>
        <p:nvSpPr>
          <p:cNvPr id="64" name="Google Shape;64;p8"/>
          <p:cNvSpPr txBox="1"/>
          <p:nvPr/>
        </p:nvSpPr>
        <p:spPr>
          <a:xfrm>
            <a:off x="351767" y="966735"/>
            <a:ext cx="8162101" cy="4098518"/>
          </a:xfrm>
          <a:prstGeom prst="rect">
            <a:avLst/>
          </a:prstGeom>
          <a:noFill/>
          <a:ln>
            <a:noFill/>
          </a:ln>
        </p:spPr>
        <p:txBody>
          <a:bodyPr spcFirstLastPara="1" wrap="square" lIns="91425" tIns="45700" rIns="91425" bIns="45700" anchor="t" anchorCtr="0">
            <a:spAutoFit/>
          </a:bodyPr>
          <a:lstStyle/>
          <a:p>
            <a:pPr marL="342900" indent="-342900">
              <a:lnSpc>
                <a:spcPct val="107000"/>
              </a:lnSpc>
              <a:spcAft>
                <a:spcPts val="800"/>
              </a:spcAft>
              <a:buFont typeface="Arial" panose="020B0604020202020204" pitchFamily="34" charset="0"/>
              <a:buChar char="•"/>
            </a:pPr>
            <a:r>
              <a:rPr lang="en-US" sz="2000" dirty="0" smtClean="0">
                <a:latin typeface="Times New Roman" panose="02020603050405020304" pitchFamily="18" charset="0"/>
                <a:ea typeface="Verdana" panose="020B0604030504040204" pitchFamily="34" charset="0"/>
                <a:cs typeface="Times New Roman" panose="02020603050405020304" pitchFamily="18" charset="0"/>
              </a:rPr>
              <a:t>Dimension constraints.</a:t>
            </a:r>
          </a:p>
          <a:p>
            <a:pPr marL="342900" indent="-342900">
              <a:lnSpc>
                <a:spcPct val="107000"/>
              </a:lnSpc>
              <a:spcAft>
                <a:spcPts val="800"/>
              </a:spcAft>
              <a:buFont typeface="Arial" panose="020B0604020202020204" pitchFamily="34" charset="0"/>
              <a:buChar char="•"/>
            </a:pPr>
            <a:r>
              <a:rPr lang="en-US" sz="2000" dirty="0" smtClean="0">
                <a:latin typeface="Times New Roman" panose="02020603050405020304" pitchFamily="18" charset="0"/>
                <a:ea typeface="Verdana" panose="020B0604030504040204" pitchFamily="34" charset="0"/>
                <a:cs typeface="Times New Roman" panose="02020603050405020304" pitchFamily="18" charset="0"/>
              </a:rPr>
              <a:t>Mass constraints</a:t>
            </a:r>
          </a:p>
          <a:p>
            <a:pPr marL="342900" indent="-342900">
              <a:lnSpc>
                <a:spcPct val="107000"/>
              </a:lnSpc>
              <a:spcAft>
                <a:spcPts val="800"/>
              </a:spcAft>
              <a:buFont typeface="Arial" panose="020B0604020202020204" pitchFamily="34" charset="0"/>
              <a:buChar char="•"/>
            </a:pPr>
            <a:r>
              <a:rPr lang="en-US" sz="2000" dirty="0" smtClean="0">
                <a:latin typeface="Times New Roman" panose="02020603050405020304" pitchFamily="18" charset="0"/>
                <a:ea typeface="Verdana" panose="020B0604030504040204" pitchFamily="34" charset="0"/>
                <a:cs typeface="Times New Roman" panose="02020603050405020304" pitchFamily="18" charset="0"/>
              </a:rPr>
              <a:t>Space considerations</a:t>
            </a:r>
          </a:p>
          <a:p>
            <a:pPr marL="342900" indent="-342900">
              <a:lnSpc>
                <a:spcPct val="107000"/>
              </a:lnSpc>
              <a:spcAft>
                <a:spcPts val="800"/>
              </a:spcAft>
              <a:buFont typeface="Arial" panose="020B0604020202020204" pitchFamily="34" charset="0"/>
              <a:buChar char="•"/>
            </a:pPr>
            <a:r>
              <a:rPr lang="en-US" sz="2000" dirty="0" smtClean="0">
                <a:latin typeface="Times New Roman" panose="02020603050405020304" pitchFamily="18" charset="0"/>
                <a:ea typeface="Verdana" panose="020B0604030504040204" pitchFamily="34" charset="0"/>
                <a:cs typeface="Times New Roman" panose="02020603050405020304" pitchFamily="18" charset="0"/>
              </a:rPr>
              <a:t>Altitude control.</a:t>
            </a:r>
          </a:p>
          <a:p>
            <a:pPr marL="342900" indent="-342900">
              <a:lnSpc>
                <a:spcPct val="107000"/>
              </a:lnSpc>
              <a:spcAft>
                <a:spcPts val="800"/>
              </a:spcAft>
              <a:buFont typeface="Arial" panose="020B0604020202020204" pitchFamily="34" charset="0"/>
              <a:buChar char="•"/>
            </a:pPr>
            <a:r>
              <a:rPr lang="en-US" sz="2000" dirty="0" smtClean="0">
                <a:latin typeface="Times New Roman" panose="02020603050405020304" pitchFamily="18" charset="0"/>
                <a:ea typeface="Verdana" panose="020B0604030504040204" pitchFamily="34" charset="0"/>
                <a:cs typeface="Times New Roman" panose="02020603050405020304" pitchFamily="18" charset="0"/>
              </a:rPr>
              <a:t>Maximum power production</a:t>
            </a:r>
            <a:r>
              <a:rPr lang="en-US" sz="2000" dirty="0" smtClean="0">
                <a:latin typeface="Times New Roman" panose="02020603050405020304" pitchFamily="18" charset="0"/>
                <a:ea typeface="Calibri" panose="020F0502020204030204" pitchFamily="34" charset="0"/>
                <a:cs typeface="Times New Roman" panose="02020603050405020304" pitchFamily="18" charset="0"/>
              </a:rPr>
              <a:t>. </a:t>
            </a:r>
          </a:p>
          <a:p>
            <a:pPr marL="285750" marR="0" lvl="0" indent="-285750" algn="l" rtl="0">
              <a:spcBef>
                <a:spcPts val="0"/>
              </a:spcBef>
              <a:spcAft>
                <a:spcPts val="0"/>
              </a:spcAft>
              <a:buClr>
                <a:srgbClr val="0066CC"/>
              </a:buClr>
              <a:buSzPts val="2880"/>
              <a:buFont typeface="Noto Sans Symbols"/>
              <a:buChar char="▪"/>
            </a:pPr>
            <a:endParaRPr lang="en-US" sz="2400" dirty="0" smtClean="0">
              <a:solidFill>
                <a:srgbClr val="002060"/>
              </a:solidFill>
              <a:latin typeface="Verdana"/>
              <a:ea typeface="Verdana"/>
              <a:cs typeface="Verdana"/>
              <a:sym typeface="Verdana"/>
            </a:endParaRPr>
          </a:p>
          <a:p>
            <a:pPr marL="285750" marR="0" lvl="0" indent="-285750" algn="l" rtl="0">
              <a:spcBef>
                <a:spcPts val="0"/>
              </a:spcBef>
              <a:spcAft>
                <a:spcPts val="0"/>
              </a:spcAft>
              <a:buClr>
                <a:srgbClr val="0066CC"/>
              </a:buClr>
              <a:buSzPts val="2880"/>
              <a:buFont typeface="Noto Sans Symbols"/>
              <a:buChar char="▪"/>
            </a:pPr>
            <a:endParaRPr lang="en-US" sz="2400" dirty="0">
              <a:solidFill>
                <a:srgbClr val="002060"/>
              </a:solidFill>
              <a:latin typeface="Verdana"/>
              <a:ea typeface="Verdana"/>
              <a:cs typeface="Verdana"/>
              <a:sym typeface="Verdana"/>
            </a:endParaRPr>
          </a:p>
          <a:p>
            <a:pPr marL="285750" marR="0" lvl="0" indent="-285750" algn="l" rtl="0">
              <a:spcBef>
                <a:spcPts val="0"/>
              </a:spcBef>
              <a:spcAft>
                <a:spcPts val="0"/>
              </a:spcAft>
              <a:buClr>
                <a:srgbClr val="0066CC"/>
              </a:buClr>
              <a:buSzPts val="2880"/>
              <a:buFont typeface="Noto Sans Symbols"/>
              <a:buChar char="▪"/>
            </a:pPr>
            <a:endParaRPr lang="en-US" sz="2400" dirty="0" smtClean="0">
              <a:solidFill>
                <a:srgbClr val="002060"/>
              </a:solidFill>
              <a:latin typeface="Verdana"/>
              <a:ea typeface="Verdana"/>
              <a:cs typeface="Verdana"/>
              <a:sym typeface="Verdana"/>
            </a:endParaRPr>
          </a:p>
          <a:p>
            <a:pPr marL="285750" marR="0" lvl="0" indent="-285750" algn="l" rtl="0">
              <a:spcBef>
                <a:spcPts val="0"/>
              </a:spcBef>
              <a:spcAft>
                <a:spcPts val="0"/>
              </a:spcAft>
              <a:buClr>
                <a:srgbClr val="0066CC"/>
              </a:buClr>
              <a:buSzPts val="2880"/>
              <a:buFont typeface="Noto Sans Symbols"/>
              <a:buChar char="▪"/>
            </a:pPr>
            <a:endParaRPr lang="en-US" sz="2400" dirty="0">
              <a:solidFill>
                <a:srgbClr val="002060"/>
              </a:solidFill>
              <a:latin typeface="Verdana"/>
              <a:ea typeface="Verdana"/>
              <a:cs typeface="Verdana"/>
              <a:sym typeface="Verdana"/>
            </a:endParaRPr>
          </a:p>
          <a:p>
            <a:pPr marL="285750" marR="0" lvl="0" indent="-285750" algn="l" rtl="0">
              <a:spcBef>
                <a:spcPts val="0"/>
              </a:spcBef>
              <a:spcAft>
                <a:spcPts val="0"/>
              </a:spcAft>
              <a:buClr>
                <a:srgbClr val="0066CC"/>
              </a:buClr>
              <a:buSzPts val="2880"/>
              <a:buFont typeface="Noto Sans Symbols"/>
              <a:buChar char="▪"/>
            </a:pPr>
            <a:endParaRPr lang="en-US" sz="2400" dirty="0" smtClean="0">
              <a:solidFill>
                <a:srgbClr val="002060"/>
              </a:solidFill>
              <a:latin typeface="Verdana"/>
              <a:ea typeface="Verdana"/>
              <a:cs typeface="Verdana"/>
              <a:sym typeface="Verdana"/>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59404" y="763751"/>
            <a:ext cx="5430645" cy="5266079"/>
          </a:xfrm>
          <a:prstGeom prst="rect">
            <a:avLst/>
          </a:prstGeom>
        </p:spPr>
      </p:pic>
      <p:pic>
        <p:nvPicPr>
          <p:cNvPr id="5" name="Picture 4"/>
          <p:cNvPicPr>
            <a:picLocks noChangeAspect="1"/>
          </p:cNvPicPr>
          <p:nvPr/>
        </p:nvPicPr>
        <p:blipFill>
          <a:blip r:embed="rId4"/>
          <a:stretch>
            <a:fillRect/>
          </a:stretch>
        </p:blipFill>
        <p:spPr>
          <a:xfrm>
            <a:off x="693767" y="3508623"/>
            <a:ext cx="2952681" cy="2227593"/>
          </a:xfrm>
          <a:prstGeom prst="rect">
            <a:avLst/>
          </a:prstGeom>
        </p:spPr>
      </p:pic>
    </p:spTree>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2"/>
          <p:cNvSpPr txBox="1"/>
          <p:nvPr/>
        </p:nvSpPr>
        <p:spPr>
          <a:xfrm>
            <a:off x="52517" y="761412"/>
            <a:ext cx="4084585" cy="520138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smtClean="0">
                <a:solidFill>
                  <a:schemeClr val="dk1"/>
                </a:solidFill>
                <a:latin typeface="Times New Roman" panose="02020603050405020304" pitchFamily="18" charset="0"/>
                <a:ea typeface="Verdana"/>
                <a:cs typeface="Times New Roman" panose="02020603050405020304" pitchFamily="18" charset="0"/>
                <a:sym typeface="Verdana"/>
              </a:rPr>
              <a:t>Reasons for solar panel deployment.</a:t>
            </a:r>
          </a:p>
          <a:p>
            <a:pPr marL="285750" marR="0" lvl="0" indent="-285750" algn="l" rtl="0">
              <a:spcBef>
                <a:spcPts val="0"/>
              </a:spcBef>
              <a:spcAft>
                <a:spcPts val="0"/>
              </a:spcAft>
              <a:buFont typeface="Wingdings" panose="05000000000000000000" pitchFamily="2" charset="2"/>
              <a:buChar char="§"/>
            </a:pP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Power generation needs</a:t>
            </a:r>
          </a:p>
          <a:p>
            <a:pPr marL="285750" marR="0" lvl="0" indent="-285750" algn="l" rtl="0">
              <a:spcBef>
                <a:spcPts val="0"/>
              </a:spcBef>
              <a:spcAft>
                <a:spcPts val="0"/>
              </a:spcAft>
              <a:buFont typeface="Wingdings" panose="05000000000000000000" pitchFamily="2" charset="2"/>
              <a:buChar char="§"/>
            </a:pP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Reliability and failure mitigation.</a:t>
            </a:r>
          </a:p>
          <a:p>
            <a:pPr marL="285750" marR="0" lvl="0" indent="-285750" algn="l" rtl="0">
              <a:spcBef>
                <a:spcPts val="0"/>
              </a:spcBef>
              <a:spcAft>
                <a:spcPts val="0"/>
              </a:spcAft>
              <a:buFont typeface="Wingdings" panose="05000000000000000000" pitchFamily="2" charset="2"/>
              <a:buChar char="§"/>
            </a:pP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Solar panel </a:t>
            </a:r>
            <a:r>
              <a:rPr lang="en-US" sz="2000" dirty="0">
                <a:solidFill>
                  <a:schemeClr val="dk1"/>
                </a:solidFill>
                <a:latin typeface="Times New Roman" panose="02020603050405020304" pitchFamily="18" charset="0"/>
                <a:ea typeface="Verdana"/>
                <a:cs typeface="Times New Roman" panose="02020603050405020304" pitchFamily="18" charset="0"/>
                <a:sym typeface="Verdana"/>
              </a:rPr>
              <a:t>s</a:t>
            </a: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urface area constraints.</a:t>
            </a:r>
          </a:p>
          <a:p>
            <a:pPr marL="0" marR="0" lvl="0" indent="0" algn="l" rtl="0">
              <a:spcBef>
                <a:spcPts val="0"/>
              </a:spcBef>
              <a:spcAft>
                <a:spcPts val="0"/>
              </a:spcAft>
              <a:buNone/>
            </a:pPr>
            <a:endParaRPr lang="en-US" sz="2000" b="1" dirty="0" smtClean="0">
              <a:solidFill>
                <a:schemeClr val="dk1"/>
              </a:solidFill>
              <a:latin typeface="Times New Roman" panose="02020603050405020304" pitchFamily="18" charset="0"/>
              <a:ea typeface="Verdana"/>
              <a:cs typeface="Times New Roman" panose="02020603050405020304" pitchFamily="18" charset="0"/>
              <a:sym typeface="Verdana"/>
            </a:endParaRPr>
          </a:p>
          <a:p>
            <a:pPr marL="0" marR="0" lvl="0" indent="0" algn="l" rtl="0">
              <a:spcBef>
                <a:spcPts val="0"/>
              </a:spcBef>
              <a:spcAft>
                <a:spcPts val="0"/>
              </a:spcAft>
              <a:buNone/>
            </a:pPr>
            <a:endParaRPr lang="en-US" sz="2000" b="1" dirty="0">
              <a:solidFill>
                <a:schemeClr val="dk1"/>
              </a:solidFill>
              <a:latin typeface="Times New Roman" panose="02020603050405020304" pitchFamily="18" charset="0"/>
              <a:ea typeface="Verdana"/>
              <a:cs typeface="Times New Roman" panose="02020603050405020304" pitchFamily="18" charset="0"/>
              <a:sym typeface="Verdana"/>
            </a:endParaRPr>
          </a:p>
          <a:p>
            <a:pPr marL="0" marR="0" lvl="0" indent="0" algn="l" rtl="0">
              <a:spcBef>
                <a:spcPts val="0"/>
              </a:spcBef>
              <a:spcAft>
                <a:spcPts val="0"/>
              </a:spcAft>
              <a:buNone/>
            </a:pPr>
            <a:r>
              <a:rPr lang="en-US" sz="2000" b="1" dirty="0" smtClean="0">
                <a:solidFill>
                  <a:schemeClr val="dk1"/>
                </a:solidFill>
                <a:latin typeface="Times New Roman" panose="02020603050405020304" pitchFamily="18" charset="0"/>
                <a:ea typeface="Verdana"/>
                <a:cs typeface="Times New Roman" panose="02020603050405020304" pitchFamily="18" charset="0"/>
                <a:sym typeface="Verdana"/>
              </a:rPr>
              <a:t>Challenges in CubeSat solar panel deployment </a:t>
            </a:r>
            <a:r>
              <a:rPr lang="en-US" sz="2000" dirty="0">
                <a:solidFill>
                  <a:schemeClr val="dk1"/>
                </a:solidFill>
                <a:latin typeface="Times New Roman" panose="02020603050405020304" pitchFamily="18" charset="0"/>
                <a:ea typeface="Verdana"/>
                <a:cs typeface="Times New Roman" panose="02020603050405020304" pitchFamily="18" charset="0"/>
                <a:sym typeface="Verdana"/>
              </a:rPr>
              <a:t>	</a:t>
            </a:r>
            <a:endParaRPr sz="2000" dirty="0">
              <a:latin typeface="Times New Roman" panose="02020603050405020304" pitchFamily="18" charset="0"/>
              <a:cs typeface="Times New Roman" panose="02020603050405020304" pitchFamily="18" charset="0"/>
            </a:endParaRPr>
          </a:p>
          <a:p>
            <a:pPr marL="285750" marR="0" lvl="0" indent="-285750" algn="l" rtl="0">
              <a:spcBef>
                <a:spcPts val="600"/>
              </a:spcBef>
              <a:spcAft>
                <a:spcPts val="0"/>
              </a:spcAft>
              <a:buClr>
                <a:srgbClr val="0066CC"/>
              </a:buClr>
              <a:buSzPts val="1920"/>
              <a:buFont typeface="Noto Sans Symbols"/>
              <a:buChar char="▪"/>
            </a:pP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Vague documentation of current deployment systems.</a:t>
            </a:r>
          </a:p>
          <a:p>
            <a:pPr marL="285750" marR="0" lvl="0" indent="-285750" algn="l" rtl="0">
              <a:spcBef>
                <a:spcPts val="600"/>
              </a:spcBef>
              <a:spcAft>
                <a:spcPts val="0"/>
              </a:spcAft>
              <a:buClr>
                <a:srgbClr val="0066CC"/>
              </a:buClr>
              <a:buSzPts val="1920"/>
              <a:buFont typeface="Noto Sans Symbols"/>
              <a:buChar char="▪"/>
            </a:pP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Sizes and mass constraints.</a:t>
            </a:r>
          </a:p>
          <a:p>
            <a:pPr marL="285750" marR="0" lvl="0" indent="-285750" algn="l" rtl="0">
              <a:spcBef>
                <a:spcPts val="600"/>
              </a:spcBef>
              <a:spcAft>
                <a:spcPts val="0"/>
              </a:spcAft>
              <a:buClr>
                <a:srgbClr val="0066CC"/>
              </a:buClr>
              <a:buSzPts val="1920"/>
              <a:buFont typeface="Noto Sans Symbols"/>
              <a:buChar char="▪"/>
            </a:pP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Inadequate control features.</a:t>
            </a:r>
            <a:endParaRPr sz="2000" dirty="0">
              <a:latin typeface="Times New Roman" panose="02020603050405020304" pitchFamily="18" charset="0"/>
              <a:cs typeface="Times New Roman" panose="02020603050405020304" pitchFamily="18" charset="0"/>
            </a:endParaRPr>
          </a:p>
          <a:p>
            <a:pPr marR="0" lvl="0" algn="l" rtl="0">
              <a:spcBef>
                <a:spcPts val="600"/>
              </a:spcBef>
              <a:spcAft>
                <a:spcPts val="0"/>
              </a:spcAft>
              <a:buClr>
                <a:srgbClr val="0066CC"/>
              </a:buClr>
              <a:buSzPts val="1920"/>
            </a:pPr>
            <a:endParaRPr sz="1600" dirty="0">
              <a:solidFill>
                <a:schemeClr val="dk1"/>
              </a:solidFill>
              <a:latin typeface="Verdana"/>
              <a:ea typeface="Verdana"/>
              <a:cs typeface="Verdana"/>
              <a:sym typeface="Verdana"/>
            </a:endParaRPr>
          </a:p>
          <a:p>
            <a:pPr marL="380250" marR="0" lvl="1" indent="0" algn="l" rtl="0">
              <a:spcBef>
                <a:spcPts val="0"/>
              </a:spcBef>
              <a:spcAft>
                <a:spcPts val="0"/>
              </a:spcAft>
              <a:buNone/>
            </a:pPr>
            <a:endParaRPr sz="1600" b="0" i="0" u="none" strike="noStrike" cap="none" dirty="0">
              <a:solidFill>
                <a:schemeClr val="dk1"/>
              </a:solidFill>
              <a:latin typeface="Verdana"/>
              <a:ea typeface="Verdana"/>
              <a:cs typeface="Verdana"/>
              <a:sym typeface="Verdana"/>
            </a:endParaRPr>
          </a:p>
        </p:txBody>
      </p:sp>
      <p:sp>
        <p:nvSpPr>
          <p:cNvPr id="107" name="Google Shape;107;p12"/>
          <p:cNvSpPr txBox="1"/>
          <p:nvPr/>
        </p:nvSpPr>
        <p:spPr>
          <a:xfrm>
            <a:off x="43891" y="238350"/>
            <a:ext cx="5580451" cy="371513"/>
          </a:xfrm>
          <a:prstGeom prst="rect">
            <a:avLst/>
          </a:prstGeom>
          <a:noFill/>
          <a:ln>
            <a:noFill/>
          </a:ln>
        </p:spPr>
        <p:txBody>
          <a:bodyPr spcFirstLastPara="1" wrap="square" lIns="90000" tIns="46800" rIns="90000" bIns="46800" anchor="t" anchorCtr="0">
            <a:spAutoFit/>
          </a:bodyPr>
          <a:lstStyle/>
          <a:p>
            <a:pPr lvl="0">
              <a:buClr>
                <a:schemeClr val="accent1"/>
              </a:buClr>
              <a:buSzPts val="1800"/>
            </a:pPr>
            <a:r>
              <a:rPr lang="en-US" sz="1800" b="1" dirty="0" smtClean="0">
                <a:solidFill>
                  <a:schemeClr val="dk1"/>
                </a:solidFill>
                <a:latin typeface="Verdana"/>
                <a:ea typeface="Verdana"/>
                <a:cs typeface="Verdana"/>
                <a:sym typeface="Verdana"/>
              </a:rPr>
              <a:t> </a:t>
            </a:r>
            <a:r>
              <a:rPr lang="en-US" sz="1800" b="1" dirty="0">
                <a:solidFill>
                  <a:schemeClr val="dk1"/>
                </a:solidFill>
                <a:latin typeface="Verdana"/>
                <a:ea typeface="Verdana"/>
                <a:cs typeface="Verdana"/>
                <a:sym typeface="Verdana"/>
              </a:rPr>
              <a:t>Problem </a:t>
            </a:r>
            <a:r>
              <a:rPr lang="en-US" sz="1800" b="1" dirty="0" smtClean="0">
                <a:solidFill>
                  <a:schemeClr val="dk1"/>
                </a:solidFill>
                <a:latin typeface="Verdana"/>
                <a:ea typeface="Verdana"/>
                <a:cs typeface="Verdana"/>
                <a:sym typeface="Verdana"/>
              </a:rPr>
              <a:t>statement</a:t>
            </a:r>
            <a:endParaRPr sz="1800" b="1" dirty="0">
              <a:solidFill>
                <a:schemeClr val="dk1"/>
              </a:solidFill>
              <a:latin typeface="Verdana"/>
              <a:ea typeface="Verdana"/>
              <a:cs typeface="Verdana"/>
              <a:sym typeface="Verdana"/>
            </a:endParaRPr>
          </a:p>
        </p:txBody>
      </p:sp>
      <p:pic>
        <p:nvPicPr>
          <p:cNvPr id="2" name="Picture 1"/>
          <p:cNvPicPr>
            <a:picLocks noChangeAspect="1"/>
          </p:cNvPicPr>
          <p:nvPr/>
        </p:nvPicPr>
        <p:blipFill>
          <a:blip r:embed="rId3"/>
          <a:stretch>
            <a:fillRect/>
          </a:stretch>
        </p:blipFill>
        <p:spPr>
          <a:xfrm>
            <a:off x="4237463" y="1117228"/>
            <a:ext cx="5460658" cy="4331144"/>
          </a:xfrm>
          <a:prstGeom prst="rect">
            <a:avLst/>
          </a:prstGeom>
        </p:spPr>
      </p:pic>
      <p:sp>
        <p:nvSpPr>
          <p:cNvPr id="5" name="Rectangle 4"/>
          <p:cNvSpPr/>
          <p:nvPr/>
        </p:nvSpPr>
        <p:spPr>
          <a:xfrm>
            <a:off x="5773649" y="5546615"/>
            <a:ext cx="3924472" cy="307777"/>
          </a:xfrm>
          <a:prstGeom prst="rect">
            <a:avLst/>
          </a:prstGeom>
        </p:spPr>
        <p:txBody>
          <a:bodyPr wrap="none">
            <a:spAutoFit/>
          </a:bodyPr>
          <a:lstStyle/>
          <a:p>
            <a:pPr>
              <a:buClr>
                <a:srgbClr val="0066CC"/>
              </a:buClr>
              <a:buSzPts val="1920"/>
            </a:pPr>
            <a:r>
              <a:rPr lang="en-US" dirty="0">
                <a:solidFill>
                  <a:schemeClr val="dk1"/>
                </a:solidFill>
                <a:latin typeface="Verdana"/>
                <a:ea typeface="Verdana"/>
                <a:cs typeface="Verdana"/>
                <a:sym typeface="Verdana"/>
              </a:rPr>
              <a:t>https://spaceplace.nasa.gov/satellite/en/</a:t>
            </a:r>
          </a:p>
        </p:txBody>
      </p:sp>
    </p:spTree>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4"/>
          <p:cNvSpPr txBox="1"/>
          <p:nvPr/>
        </p:nvSpPr>
        <p:spPr>
          <a:xfrm>
            <a:off x="43891" y="870594"/>
            <a:ext cx="9311981" cy="193895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chemeClr val="dk1"/>
                </a:solidFill>
                <a:latin typeface="Times New Roman" panose="02020603050405020304" pitchFamily="18" charset="0"/>
                <a:ea typeface="Verdana"/>
                <a:cs typeface="Times New Roman" panose="02020603050405020304" pitchFamily="18" charset="0"/>
                <a:sym typeface="Verdana"/>
              </a:rPr>
              <a:t>Main Objective</a:t>
            </a:r>
            <a:r>
              <a:rPr lang="en-US" sz="2000" dirty="0">
                <a:solidFill>
                  <a:schemeClr val="dk1"/>
                </a:solidFill>
                <a:latin typeface="Times New Roman" panose="02020603050405020304" pitchFamily="18" charset="0"/>
                <a:ea typeface="Verdana"/>
                <a:cs typeface="Times New Roman" panose="02020603050405020304" pitchFamily="18" charset="0"/>
                <a:sym typeface="Verdana"/>
              </a:rPr>
              <a:t>	</a:t>
            </a:r>
            <a:endParaRPr sz="2000" dirty="0">
              <a:latin typeface="Times New Roman" panose="02020603050405020304" pitchFamily="18" charset="0"/>
              <a:cs typeface="Times New Roman" panose="02020603050405020304" pitchFamily="18" charset="0"/>
            </a:endParaRPr>
          </a:p>
          <a:p>
            <a:pPr marL="380250" marR="0" lvl="1" indent="0" algn="l" rtl="0">
              <a:spcBef>
                <a:spcPts val="0"/>
              </a:spcBef>
              <a:spcAft>
                <a:spcPts val="0"/>
              </a:spcAft>
              <a:buNone/>
            </a:pPr>
            <a:endParaRPr sz="2000" b="0" i="0" u="none" strike="noStrike" cap="none" dirty="0">
              <a:solidFill>
                <a:schemeClr val="dk1"/>
              </a:solidFill>
              <a:latin typeface="Times New Roman" panose="02020603050405020304" pitchFamily="18" charset="0"/>
              <a:ea typeface="Verdana"/>
              <a:cs typeface="Times New Roman" panose="02020603050405020304" pitchFamily="18" charset="0"/>
              <a:sym typeface="Verdana"/>
            </a:endParaRPr>
          </a:p>
          <a:p>
            <a:pPr marL="666000" lvl="1" indent="-285750">
              <a:buFont typeface="Arial" panose="020B0604020202020204" pitchFamily="34" charset="0"/>
              <a:buChar char="•"/>
            </a:pPr>
            <a:r>
              <a:rPr lang="en-US" sz="2000" dirty="0">
                <a:solidFill>
                  <a:schemeClr val="dk1"/>
                </a:solidFill>
                <a:latin typeface="Times New Roman" panose="02020603050405020304" pitchFamily="18" charset="0"/>
                <a:ea typeface="Verdana"/>
                <a:cs typeface="Times New Roman" panose="02020603050405020304" pitchFamily="18" charset="0"/>
                <a:sym typeface="Verdana"/>
              </a:rPr>
              <a:t>The main objective of this study is to develop a solar panel deployment mechanism that will be integrated to </a:t>
            </a: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3U </a:t>
            </a:r>
            <a:r>
              <a:rPr lang="en-US" sz="2000" dirty="0" err="1" smtClean="0">
                <a:solidFill>
                  <a:schemeClr val="dk1"/>
                </a:solidFill>
                <a:latin typeface="Times New Roman" panose="02020603050405020304" pitchFamily="18" charset="0"/>
                <a:ea typeface="Verdana"/>
                <a:cs typeface="Times New Roman" panose="02020603050405020304" pitchFamily="18" charset="0"/>
                <a:sym typeface="Verdana"/>
              </a:rPr>
              <a:t>CubeSats</a:t>
            </a: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 </a:t>
            </a:r>
            <a:r>
              <a:rPr lang="en-US" sz="2000" dirty="0">
                <a:solidFill>
                  <a:schemeClr val="dk1"/>
                </a:solidFill>
                <a:latin typeface="Times New Roman" panose="02020603050405020304" pitchFamily="18" charset="0"/>
                <a:ea typeface="Verdana"/>
                <a:cs typeface="Times New Roman" panose="02020603050405020304" pitchFamily="18" charset="0"/>
                <a:sym typeface="Verdana"/>
              </a:rPr>
              <a:t>without compromising on the space. Strength and mass of the structure.</a:t>
            </a:r>
            <a:endParaRPr sz="2000" b="0" i="0" u="none" strike="noStrike" cap="none" dirty="0" smtClean="0">
              <a:solidFill>
                <a:schemeClr val="dk1"/>
              </a:solidFill>
              <a:latin typeface="Times New Roman" panose="02020603050405020304" pitchFamily="18" charset="0"/>
              <a:ea typeface="Verdana"/>
              <a:cs typeface="Times New Roman" panose="02020603050405020304" pitchFamily="18" charset="0"/>
              <a:sym typeface="Verdana"/>
            </a:endParaRPr>
          </a:p>
          <a:p>
            <a:pPr marL="380250" marR="0" lvl="1" indent="0" algn="l" rtl="0">
              <a:spcBef>
                <a:spcPts val="0"/>
              </a:spcBef>
              <a:spcAft>
                <a:spcPts val="0"/>
              </a:spcAft>
              <a:buNone/>
            </a:pPr>
            <a:endParaRPr sz="2000" b="0" i="0" u="none" strike="noStrike" cap="none" dirty="0">
              <a:solidFill>
                <a:schemeClr val="dk1"/>
              </a:solidFill>
              <a:latin typeface="Times New Roman" panose="02020603050405020304" pitchFamily="18" charset="0"/>
              <a:ea typeface="Verdana"/>
              <a:cs typeface="Times New Roman" panose="02020603050405020304" pitchFamily="18" charset="0"/>
              <a:sym typeface="Verdana"/>
            </a:endParaRPr>
          </a:p>
        </p:txBody>
      </p:sp>
      <p:sp>
        <p:nvSpPr>
          <p:cNvPr id="122" name="Google Shape;122;p14"/>
          <p:cNvSpPr txBox="1"/>
          <p:nvPr/>
        </p:nvSpPr>
        <p:spPr>
          <a:xfrm>
            <a:off x="43892" y="238350"/>
            <a:ext cx="5311367" cy="371513"/>
          </a:xfrm>
          <a:prstGeom prst="rect">
            <a:avLst/>
          </a:prstGeom>
          <a:noFill/>
          <a:ln>
            <a:noFill/>
          </a:ln>
        </p:spPr>
        <p:txBody>
          <a:bodyPr spcFirstLastPara="1" wrap="square" lIns="90000" tIns="46800" rIns="90000" bIns="46800" anchor="t" anchorCtr="0">
            <a:spAutoFit/>
          </a:bodyPr>
          <a:lstStyle/>
          <a:p>
            <a:pPr marL="0" marR="0" lvl="0" indent="0" algn="l" rtl="0">
              <a:spcBef>
                <a:spcPts val="0"/>
              </a:spcBef>
              <a:spcAft>
                <a:spcPts val="0"/>
              </a:spcAft>
              <a:buClr>
                <a:schemeClr val="accent1"/>
              </a:buClr>
              <a:buSzPts val="1800"/>
              <a:buFont typeface="Verdana"/>
              <a:buNone/>
            </a:pPr>
            <a:r>
              <a:rPr lang="en-US" sz="1800" b="1" dirty="0" smtClean="0">
                <a:solidFill>
                  <a:schemeClr val="dk1"/>
                </a:solidFill>
                <a:latin typeface="Verdana"/>
                <a:ea typeface="Verdana"/>
                <a:cs typeface="Verdana"/>
                <a:sym typeface="Verdana"/>
              </a:rPr>
              <a:t> </a:t>
            </a:r>
            <a:r>
              <a:rPr lang="en-US" sz="1800" b="1" dirty="0">
                <a:solidFill>
                  <a:schemeClr val="dk1"/>
                </a:solidFill>
                <a:latin typeface="Verdana"/>
                <a:ea typeface="Verdana"/>
                <a:cs typeface="Verdana"/>
                <a:sym typeface="Verdana"/>
              </a:rPr>
              <a:t>Research Objectives</a:t>
            </a:r>
            <a:endParaRPr sz="1800" b="1" dirty="0">
              <a:solidFill>
                <a:schemeClr val="dk1"/>
              </a:solidFill>
              <a:latin typeface="Verdana"/>
              <a:ea typeface="Verdana"/>
              <a:cs typeface="Verdana"/>
              <a:sym typeface="Verdana"/>
            </a:endParaRPr>
          </a:p>
        </p:txBody>
      </p:sp>
      <p:sp>
        <p:nvSpPr>
          <p:cNvPr id="123" name="Google Shape;123;p14"/>
          <p:cNvSpPr txBox="1"/>
          <p:nvPr/>
        </p:nvSpPr>
        <p:spPr>
          <a:xfrm>
            <a:off x="312235" y="2159201"/>
            <a:ext cx="8173844" cy="470894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lang="en-US" sz="2000" b="1" dirty="0" smtClean="0">
              <a:solidFill>
                <a:schemeClr val="dk1"/>
              </a:solidFill>
              <a:latin typeface="Times New Roman" panose="02020603050405020304" pitchFamily="18" charset="0"/>
              <a:ea typeface="Verdana"/>
              <a:cs typeface="Times New Roman" panose="02020603050405020304" pitchFamily="18" charset="0"/>
              <a:sym typeface="Verdana"/>
            </a:endParaRPr>
          </a:p>
          <a:p>
            <a:pPr marL="0" marR="0" lvl="0" indent="0" algn="l" rtl="0">
              <a:spcBef>
                <a:spcPts val="0"/>
              </a:spcBef>
              <a:spcAft>
                <a:spcPts val="0"/>
              </a:spcAft>
              <a:buNone/>
            </a:pPr>
            <a:r>
              <a:rPr lang="en-US" sz="2000" b="1" dirty="0" smtClean="0">
                <a:solidFill>
                  <a:schemeClr val="dk1"/>
                </a:solidFill>
                <a:latin typeface="Times New Roman" panose="02020603050405020304" pitchFamily="18" charset="0"/>
                <a:ea typeface="Verdana"/>
                <a:cs typeface="Times New Roman" panose="02020603050405020304" pitchFamily="18" charset="0"/>
                <a:sym typeface="Verdana"/>
              </a:rPr>
              <a:t>Specific </a:t>
            </a:r>
            <a:r>
              <a:rPr lang="en-US" sz="2000" b="1" dirty="0">
                <a:solidFill>
                  <a:schemeClr val="dk1"/>
                </a:solidFill>
                <a:latin typeface="Times New Roman" panose="02020603050405020304" pitchFamily="18" charset="0"/>
                <a:ea typeface="Verdana"/>
                <a:cs typeface="Times New Roman" panose="02020603050405020304" pitchFamily="18" charset="0"/>
                <a:sym typeface="Verdana"/>
              </a:rPr>
              <a:t>Objectives</a:t>
            </a:r>
            <a:r>
              <a:rPr lang="en-US" sz="2000" dirty="0">
                <a:solidFill>
                  <a:schemeClr val="dk1"/>
                </a:solidFill>
                <a:latin typeface="Times New Roman" panose="02020603050405020304" pitchFamily="18" charset="0"/>
                <a:ea typeface="Verdana"/>
                <a:cs typeface="Times New Roman" panose="02020603050405020304" pitchFamily="18" charset="0"/>
                <a:sym typeface="Verdana"/>
              </a:rPr>
              <a:t>	</a:t>
            </a:r>
            <a:endParaRPr sz="2000" dirty="0">
              <a:latin typeface="Times New Roman" panose="02020603050405020304" pitchFamily="18" charset="0"/>
              <a:cs typeface="Times New Roman" panose="02020603050405020304" pitchFamily="18" charset="0"/>
            </a:endParaRPr>
          </a:p>
          <a:p>
            <a:pPr marL="380250" marR="0" lvl="1" indent="0" algn="l" rtl="0">
              <a:spcBef>
                <a:spcPts val="0"/>
              </a:spcBef>
              <a:spcAft>
                <a:spcPts val="0"/>
              </a:spcAft>
              <a:buNone/>
            </a:pPr>
            <a:endParaRPr sz="2000" b="0" i="0" u="none" strike="noStrike" cap="none" dirty="0">
              <a:solidFill>
                <a:schemeClr val="dk1"/>
              </a:solidFill>
              <a:latin typeface="Times New Roman" panose="02020603050405020304" pitchFamily="18" charset="0"/>
              <a:ea typeface="Verdana"/>
              <a:cs typeface="Times New Roman" panose="02020603050405020304" pitchFamily="18" charset="0"/>
              <a:sym typeface="Verdana"/>
            </a:endParaRPr>
          </a:p>
          <a:p>
            <a:pPr marL="723150" lvl="1" indent="-342900">
              <a:buFont typeface="+mj-lt"/>
              <a:buAutoNum type="arabicPeriod"/>
            </a:pP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Assess </a:t>
            </a:r>
            <a:r>
              <a:rPr lang="en-US" sz="2000" dirty="0">
                <a:solidFill>
                  <a:schemeClr val="dk1"/>
                </a:solidFill>
                <a:latin typeface="Times New Roman" panose="02020603050405020304" pitchFamily="18" charset="0"/>
                <a:ea typeface="Verdana"/>
                <a:cs typeface="Times New Roman" panose="02020603050405020304" pitchFamily="18" charset="0"/>
                <a:sym typeface="Verdana"/>
              </a:rPr>
              <a:t>the current solar panels deployment mechanisms produced and find their mechanical properties such as: dimensions, size, mass and material.</a:t>
            </a:r>
          </a:p>
          <a:p>
            <a:pPr marL="723150" lvl="1" indent="-342900">
              <a:buFont typeface="+mj-lt"/>
              <a:buAutoNum type="arabicPeriod"/>
            </a:pP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Investigate </a:t>
            </a:r>
            <a:r>
              <a:rPr lang="en-US" sz="2000" dirty="0">
                <a:solidFill>
                  <a:schemeClr val="dk1"/>
                </a:solidFill>
                <a:latin typeface="Times New Roman" panose="02020603050405020304" pitchFamily="18" charset="0"/>
                <a:ea typeface="Verdana"/>
                <a:cs typeface="Times New Roman" panose="02020603050405020304" pitchFamily="18" charset="0"/>
                <a:sym typeface="Verdana"/>
              </a:rPr>
              <a:t>the limitations on the existing solar panel </a:t>
            </a: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deployment systems.</a:t>
            </a:r>
            <a:endParaRPr lang="en-US" sz="2000" dirty="0">
              <a:solidFill>
                <a:schemeClr val="dk1"/>
              </a:solidFill>
              <a:latin typeface="Times New Roman" panose="02020603050405020304" pitchFamily="18" charset="0"/>
              <a:ea typeface="Verdana"/>
              <a:cs typeface="Times New Roman" panose="02020603050405020304" pitchFamily="18" charset="0"/>
              <a:sym typeface="Verdana"/>
            </a:endParaRPr>
          </a:p>
          <a:p>
            <a:pPr marL="723150" lvl="1" indent="-342900">
              <a:buFont typeface="+mj-lt"/>
              <a:buAutoNum type="arabicPeriod"/>
            </a:pP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Develop </a:t>
            </a:r>
            <a:r>
              <a:rPr lang="en-US" sz="2000" dirty="0">
                <a:solidFill>
                  <a:schemeClr val="dk1"/>
                </a:solidFill>
                <a:latin typeface="Times New Roman" panose="02020603050405020304" pitchFamily="18" charset="0"/>
                <a:ea typeface="Verdana"/>
                <a:cs typeface="Times New Roman" panose="02020603050405020304" pitchFamily="18" charset="0"/>
                <a:sym typeface="Verdana"/>
              </a:rPr>
              <a:t>a potential solar panel deployment </a:t>
            </a: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mechanism </a:t>
            </a:r>
            <a:r>
              <a:rPr lang="en-US" sz="2000" dirty="0">
                <a:solidFill>
                  <a:schemeClr val="dk1"/>
                </a:solidFill>
                <a:latin typeface="Times New Roman" panose="02020603050405020304" pitchFamily="18" charset="0"/>
                <a:ea typeface="Verdana"/>
                <a:cs typeface="Times New Roman" panose="02020603050405020304" pitchFamily="18" charset="0"/>
                <a:sym typeface="Verdana"/>
              </a:rPr>
              <a:t>that can overcomes the limitations of the existing solar panel </a:t>
            </a: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deployment systems.</a:t>
            </a:r>
            <a:endParaRPr lang="en-US" sz="2000" dirty="0">
              <a:solidFill>
                <a:schemeClr val="dk1"/>
              </a:solidFill>
              <a:latin typeface="Times New Roman" panose="02020603050405020304" pitchFamily="18" charset="0"/>
              <a:ea typeface="Verdana"/>
              <a:cs typeface="Times New Roman" panose="02020603050405020304" pitchFamily="18" charset="0"/>
              <a:sym typeface="Verdana"/>
            </a:endParaRPr>
          </a:p>
          <a:p>
            <a:pPr marL="723150" lvl="1" indent="-342900">
              <a:buFont typeface="+mj-lt"/>
              <a:buAutoNum type="arabicPeriod"/>
            </a:pP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Test </a:t>
            </a:r>
            <a:r>
              <a:rPr lang="en-US" sz="2000" dirty="0">
                <a:solidFill>
                  <a:schemeClr val="dk1"/>
                </a:solidFill>
                <a:latin typeface="Times New Roman" panose="02020603050405020304" pitchFamily="18" charset="0"/>
                <a:ea typeface="Verdana"/>
                <a:cs typeface="Times New Roman" panose="02020603050405020304" pitchFamily="18" charset="0"/>
                <a:sym typeface="Verdana"/>
              </a:rPr>
              <a:t>and evaluate the advanced mechanism.</a:t>
            </a:r>
          </a:p>
          <a:p>
            <a:pPr marL="380250" marR="0" lvl="1" indent="0" algn="l" rtl="0">
              <a:spcBef>
                <a:spcPts val="0"/>
              </a:spcBef>
              <a:spcAft>
                <a:spcPts val="0"/>
              </a:spcAft>
              <a:buNone/>
            </a:pPr>
            <a:endParaRPr dirty="0" smtClean="0"/>
          </a:p>
          <a:p>
            <a:pPr marL="380250" marR="0" lvl="1" indent="0" algn="l" rtl="0">
              <a:spcBef>
                <a:spcPts val="0"/>
              </a:spcBef>
              <a:spcAft>
                <a:spcPts val="0"/>
              </a:spcAft>
              <a:buNone/>
            </a:pPr>
            <a:endParaRPr dirty="0"/>
          </a:p>
          <a:p>
            <a:pPr marL="380250" marR="0" lvl="1" indent="0" algn="l" rtl="0">
              <a:spcBef>
                <a:spcPts val="0"/>
              </a:spcBef>
              <a:spcAft>
                <a:spcPts val="0"/>
              </a:spcAft>
              <a:buNone/>
            </a:pPr>
            <a:endParaRPr sz="1600" b="0" i="0" u="none" strike="noStrike" cap="none" dirty="0">
              <a:solidFill>
                <a:schemeClr val="dk1"/>
              </a:solidFill>
              <a:latin typeface="Verdana"/>
              <a:ea typeface="Verdana"/>
              <a:cs typeface="Verdana"/>
              <a:sym typeface="Verdana"/>
            </a:endParaRPr>
          </a:p>
          <a:p>
            <a:pPr marL="380250" marR="0" lvl="1" indent="0" algn="l" rtl="0">
              <a:spcBef>
                <a:spcPts val="0"/>
              </a:spcBef>
              <a:spcAft>
                <a:spcPts val="0"/>
              </a:spcAft>
              <a:buNone/>
            </a:pPr>
            <a:endParaRPr sz="1600" b="0" i="0" u="none" strike="noStrike" cap="none" dirty="0">
              <a:solidFill>
                <a:schemeClr val="dk1"/>
              </a:solidFill>
              <a:latin typeface="Verdana"/>
              <a:ea typeface="Verdana"/>
              <a:cs typeface="Verdana"/>
              <a:sym typeface="Verdana"/>
            </a:endParaRPr>
          </a:p>
        </p:txBody>
      </p:sp>
    </p:spTree>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9"/>
          <p:cNvSpPr txBox="1"/>
          <p:nvPr/>
        </p:nvSpPr>
        <p:spPr>
          <a:xfrm>
            <a:off x="212573" y="160247"/>
            <a:ext cx="7281746" cy="525401"/>
          </a:xfrm>
          <a:prstGeom prst="rect">
            <a:avLst/>
          </a:prstGeom>
          <a:noFill/>
          <a:ln>
            <a:noFill/>
          </a:ln>
        </p:spPr>
        <p:txBody>
          <a:bodyPr spcFirstLastPara="1" wrap="square" lIns="90000" tIns="46800" rIns="90000" bIns="46800" anchor="t" anchorCtr="0">
            <a:spAutoFit/>
          </a:bodyPr>
          <a:lstStyle/>
          <a:p>
            <a:pPr marL="0" marR="0" lvl="0" indent="0" algn="l" rtl="0">
              <a:spcBef>
                <a:spcPts val="0"/>
              </a:spcBef>
              <a:spcAft>
                <a:spcPts val="0"/>
              </a:spcAft>
              <a:buClr>
                <a:schemeClr val="accent1"/>
              </a:buClr>
              <a:buSzPts val="1800"/>
              <a:buFont typeface="Verdana"/>
              <a:buNone/>
            </a:pPr>
            <a:r>
              <a:rPr lang="en-US" sz="2800" b="1" dirty="0" smtClean="0">
                <a:solidFill>
                  <a:schemeClr val="dk1"/>
                </a:solidFill>
                <a:latin typeface="Verdana"/>
                <a:ea typeface="Verdana"/>
                <a:cs typeface="Verdana"/>
                <a:sym typeface="Verdana"/>
              </a:rPr>
              <a:t>Literature Review: Overview </a:t>
            </a:r>
            <a:endParaRPr sz="2800" b="1" dirty="0">
              <a:solidFill>
                <a:schemeClr val="dk1"/>
              </a:solidFill>
              <a:latin typeface="Verdana"/>
              <a:ea typeface="Verdana"/>
              <a:cs typeface="Verdana"/>
              <a:sym typeface="Verdana"/>
            </a:endParaRPr>
          </a:p>
        </p:txBody>
      </p:sp>
      <p:sp>
        <p:nvSpPr>
          <p:cNvPr id="70" name="Google Shape;70;p9"/>
          <p:cNvSpPr/>
          <p:nvPr/>
        </p:nvSpPr>
        <p:spPr>
          <a:xfrm>
            <a:off x="39656" y="5571331"/>
            <a:ext cx="3308294" cy="26161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1100"/>
              <a:buFont typeface="Verdana"/>
              <a:buNone/>
            </a:pPr>
            <a:r>
              <a:rPr lang="en-US" sz="1100">
                <a:solidFill>
                  <a:schemeClr val="lt1"/>
                </a:solidFill>
                <a:latin typeface="Verdana"/>
                <a:ea typeface="Verdana"/>
                <a:cs typeface="Verdana"/>
                <a:sym typeface="Verdana"/>
              </a:rPr>
              <a:t>[http://www.effectofglobalwarming.com/]</a:t>
            </a:r>
            <a:endParaRPr/>
          </a:p>
        </p:txBody>
      </p:sp>
      <p:sp>
        <p:nvSpPr>
          <p:cNvPr id="71" name="Google Shape;71;p9"/>
          <p:cNvSpPr/>
          <p:nvPr/>
        </p:nvSpPr>
        <p:spPr>
          <a:xfrm>
            <a:off x="56456" y="2918068"/>
            <a:ext cx="1891416" cy="27699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1200"/>
              <a:buFont typeface="Verdana"/>
              <a:buNone/>
            </a:pPr>
            <a:r>
              <a:rPr lang="en-US" sz="1200">
                <a:solidFill>
                  <a:schemeClr val="lt1"/>
                </a:solidFill>
                <a:latin typeface="Verdana"/>
                <a:ea typeface="Verdana"/>
                <a:cs typeface="Verdana"/>
                <a:sym typeface="Verdana"/>
              </a:rPr>
              <a:t>[http://www.iea.org/]</a:t>
            </a:r>
            <a:endParaRPr/>
          </a:p>
        </p:txBody>
      </p:sp>
      <p:sp>
        <p:nvSpPr>
          <p:cNvPr id="72" name="Google Shape;72;p9"/>
          <p:cNvSpPr/>
          <p:nvPr/>
        </p:nvSpPr>
        <p:spPr>
          <a:xfrm>
            <a:off x="212573" y="963685"/>
            <a:ext cx="3935680" cy="4329609"/>
          </a:xfrm>
          <a:prstGeom prst="rect">
            <a:avLst/>
          </a:prstGeom>
          <a:noFill/>
          <a:ln>
            <a:noFill/>
          </a:ln>
        </p:spPr>
        <p:txBody>
          <a:bodyPr spcFirstLastPara="1" wrap="square" lIns="91425" tIns="45700" rIns="91425" bIns="45700" anchor="t" anchorCtr="0">
            <a:noAutofit/>
          </a:bodyPr>
          <a:lstStyle/>
          <a:p>
            <a:pPr marL="285750" lvl="0" indent="-285750">
              <a:buClr>
                <a:srgbClr val="0066CC"/>
              </a:buClr>
              <a:buSzPts val="1920"/>
              <a:buFont typeface="Arial" panose="020B0604020202020204" pitchFamily="34" charset="0"/>
              <a:buChar char="•"/>
            </a:pP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CubeSat are used </a:t>
            </a:r>
            <a:r>
              <a:rPr lang="en-US" sz="2000" dirty="0">
                <a:solidFill>
                  <a:schemeClr val="dk1"/>
                </a:solidFill>
                <a:latin typeface="Times New Roman" panose="02020603050405020304" pitchFamily="18" charset="0"/>
                <a:ea typeface="Verdana"/>
                <a:cs typeface="Times New Roman" panose="02020603050405020304" pitchFamily="18" charset="0"/>
                <a:sym typeface="Verdana"/>
              </a:rPr>
              <a:t>in low-Earth orbit for </a:t>
            </a: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applications </a:t>
            </a:r>
            <a:r>
              <a:rPr lang="en-US" sz="2000" dirty="0">
                <a:solidFill>
                  <a:schemeClr val="dk1"/>
                </a:solidFill>
                <a:latin typeface="Times New Roman" panose="02020603050405020304" pitchFamily="18" charset="0"/>
                <a:ea typeface="Verdana"/>
                <a:cs typeface="Times New Roman" panose="02020603050405020304" pitchFamily="18" charset="0"/>
                <a:sym typeface="Verdana"/>
              </a:rPr>
              <a:t>such as remote sensing, space weather measurements and </a:t>
            </a: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communications</a:t>
            </a:r>
          </a:p>
          <a:p>
            <a:pPr lvl="0">
              <a:buClr>
                <a:srgbClr val="0066CC"/>
              </a:buClr>
              <a:buSzPts val="1920"/>
            </a:pPr>
            <a:endParaRPr lang="en-US" sz="2000" dirty="0">
              <a:solidFill>
                <a:schemeClr val="dk1"/>
              </a:solidFill>
              <a:latin typeface="Times New Roman" panose="02020603050405020304" pitchFamily="18" charset="0"/>
              <a:ea typeface="Verdana"/>
              <a:cs typeface="Times New Roman" panose="02020603050405020304" pitchFamily="18" charset="0"/>
              <a:sym typeface="Verdana"/>
            </a:endParaRPr>
          </a:p>
          <a:p>
            <a:pPr marL="285750" lvl="0" indent="-285750">
              <a:buClr>
                <a:srgbClr val="0066CC"/>
              </a:buClr>
              <a:buSzPts val="1920"/>
              <a:buFont typeface="Arial" panose="020B0604020202020204" pitchFamily="34" charset="0"/>
              <a:buChar char="•"/>
            </a:pP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Size and mass of CubeSat allows:</a:t>
            </a:r>
          </a:p>
          <a:p>
            <a:pPr marL="285750" lvl="2" indent="-285750">
              <a:buClr>
                <a:srgbClr val="0066CC"/>
              </a:buClr>
              <a:buSzPts val="1920"/>
              <a:buFont typeface="Wingdings" panose="05000000000000000000" pitchFamily="2" charset="2"/>
              <a:buChar char="Ø"/>
            </a:pP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lots </a:t>
            </a:r>
            <a:r>
              <a:rPr lang="en-US" sz="2000" dirty="0">
                <a:solidFill>
                  <a:schemeClr val="dk1"/>
                </a:solidFill>
                <a:latin typeface="Times New Roman" panose="02020603050405020304" pitchFamily="18" charset="0"/>
                <a:ea typeface="Verdana"/>
                <a:cs typeface="Times New Roman" panose="02020603050405020304" pitchFamily="18" charset="0"/>
                <a:sym typeface="Verdana"/>
              </a:rPr>
              <a:t>of launch </a:t>
            </a: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opportunities.</a:t>
            </a:r>
          </a:p>
          <a:p>
            <a:pPr marL="285750" lvl="3" indent="-285750">
              <a:buClr>
                <a:srgbClr val="0066CC"/>
              </a:buClr>
              <a:buSzPts val="1920"/>
              <a:buFont typeface="Wingdings" panose="05000000000000000000" pitchFamily="2" charset="2"/>
              <a:buChar char="Ø"/>
            </a:pP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low </a:t>
            </a:r>
            <a:r>
              <a:rPr lang="en-US" sz="2000" dirty="0">
                <a:solidFill>
                  <a:schemeClr val="dk1"/>
                </a:solidFill>
                <a:latin typeface="Times New Roman" panose="02020603050405020304" pitchFamily="18" charset="0"/>
                <a:ea typeface="Verdana"/>
                <a:cs typeface="Times New Roman" panose="02020603050405020304" pitchFamily="18" charset="0"/>
                <a:sym typeface="Verdana"/>
              </a:rPr>
              <a:t>launch </a:t>
            </a: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cost.</a:t>
            </a:r>
          </a:p>
          <a:p>
            <a:pPr marL="285750" lvl="3" indent="-285750">
              <a:buClr>
                <a:srgbClr val="0066CC"/>
              </a:buClr>
              <a:buSzPts val="1920"/>
              <a:buFont typeface="Wingdings" panose="05000000000000000000" pitchFamily="2" charset="2"/>
              <a:buChar char="§"/>
            </a:pPr>
            <a:endParaRPr lang="en-US" sz="2000" dirty="0" smtClean="0">
              <a:solidFill>
                <a:schemeClr val="dk1"/>
              </a:solidFill>
              <a:latin typeface="Times New Roman" panose="02020603050405020304" pitchFamily="18" charset="0"/>
              <a:ea typeface="Verdana"/>
              <a:cs typeface="Times New Roman" panose="02020603050405020304" pitchFamily="18" charset="0"/>
              <a:sym typeface="Verdana"/>
            </a:endParaRPr>
          </a:p>
          <a:p>
            <a:pPr marL="285750" lvl="3" indent="-285750">
              <a:buClr>
                <a:srgbClr val="0066CC"/>
              </a:buClr>
              <a:buSzPts val="1920"/>
              <a:buFont typeface="Arial" panose="020B0604020202020204" pitchFamily="34" charset="0"/>
              <a:buChar char="•"/>
            </a:pP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Solar panels deployment enables:</a:t>
            </a:r>
          </a:p>
          <a:p>
            <a:pPr marL="285750" lvl="3" indent="-285750">
              <a:buClr>
                <a:srgbClr val="0066CC"/>
              </a:buClr>
              <a:buSzPts val="1920"/>
              <a:buFont typeface="Wingdings" panose="05000000000000000000" pitchFamily="2" charset="2"/>
              <a:buChar char="Ø"/>
            </a:pPr>
            <a:r>
              <a:rPr lang="en-US" sz="2000" dirty="0">
                <a:solidFill>
                  <a:schemeClr val="dk1"/>
                </a:solidFill>
                <a:latin typeface="Times New Roman" panose="02020603050405020304" pitchFamily="18" charset="0"/>
                <a:ea typeface="Verdana"/>
                <a:cs typeface="Times New Roman" panose="02020603050405020304" pitchFamily="18" charset="0"/>
                <a:sym typeface="Verdana"/>
              </a:rPr>
              <a:t>I</a:t>
            </a: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ncreased efficiency of solar energy intake</a:t>
            </a:r>
          </a:p>
          <a:p>
            <a:pPr marL="285750" lvl="3" indent="-285750">
              <a:buClr>
                <a:srgbClr val="0066CC"/>
              </a:buClr>
              <a:buSzPts val="1920"/>
              <a:buFont typeface="Wingdings" panose="05000000000000000000" pitchFamily="2" charset="2"/>
              <a:buChar char="Ø"/>
            </a:pPr>
            <a:r>
              <a:rPr lang="en-US" sz="2000" dirty="0" smtClean="0">
                <a:solidFill>
                  <a:schemeClr val="dk1"/>
                </a:solidFill>
                <a:latin typeface="Times New Roman" panose="02020603050405020304" pitchFamily="18" charset="0"/>
                <a:ea typeface="Verdana"/>
                <a:cs typeface="Times New Roman" panose="02020603050405020304" pitchFamily="18" charset="0"/>
                <a:sym typeface="Verdana"/>
              </a:rPr>
              <a:t>Deployment failsafe features</a:t>
            </a:r>
          </a:p>
          <a:p>
            <a:pPr marL="285750" lvl="3" indent="-285750">
              <a:buClr>
                <a:srgbClr val="0066CC"/>
              </a:buClr>
              <a:buSzPts val="1920"/>
              <a:buFont typeface="Arial" panose="020B0604020202020204" pitchFamily="34" charset="0"/>
              <a:buChar char="•"/>
            </a:pPr>
            <a:endParaRPr lang="en-US" sz="1600" dirty="0" smtClean="0">
              <a:solidFill>
                <a:schemeClr val="dk1"/>
              </a:solidFill>
              <a:latin typeface="Verdana"/>
              <a:ea typeface="Verdana"/>
              <a:cs typeface="Verdana"/>
              <a:sym typeface="Verdana"/>
            </a:endParaRPr>
          </a:p>
          <a:p>
            <a:pPr marL="285750" lvl="3" indent="-285750">
              <a:buClr>
                <a:srgbClr val="0066CC"/>
              </a:buClr>
              <a:buSzPts val="1920"/>
              <a:buFont typeface="Arial" panose="020B0604020202020204" pitchFamily="34" charset="0"/>
              <a:buChar char="•"/>
            </a:pPr>
            <a:endParaRPr lang="en-US" sz="1600" dirty="0" smtClean="0">
              <a:solidFill>
                <a:schemeClr val="dk1"/>
              </a:solidFill>
              <a:latin typeface="Verdana"/>
              <a:ea typeface="Verdana"/>
              <a:cs typeface="Verdana"/>
              <a:sym typeface="Verdana"/>
            </a:endParaRPr>
          </a:p>
          <a:p>
            <a:pPr marL="285750" lvl="0" indent="-285750">
              <a:buClr>
                <a:srgbClr val="0066CC"/>
              </a:buClr>
              <a:buSzPts val="1920"/>
              <a:buFont typeface="Noto Sans Symbols"/>
              <a:buChar char="▪"/>
            </a:pPr>
            <a:endParaRPr lang="en-US" sz="1600" dirty="0" smtClean="0">
              <a:solidFill>
                <a:schemeClr val="dk1"/>
              </a:solidFill>
              <a:latin typeface="Verdana"/>
              <a:ea typeface="Verdana"/>
              <a:cs typeface="Verdana"/>
              <a:sym typeface="Verdana"/>
            </a:endParaRPr>
          </a:p>
          <a:p>
            <a:pPr marL="285750" lvl="0" indent="-285750">
              <a:buClr>
                <a:srgbClr val="0066CC"/>
              </a:buClr>
              <a:buSzPts val="1920"/>
              <a:buFont typeface="Noto Sans Symbols"/>
              <a:buChar char="▪"/>
            </a:pPr>
            <a:endParaRPr lang="en-US" sz="1600" dirty="0">
              <a:solidFill>
                <a:schemeClr val="dk1"/>
              </a:solidFill>
              <a:latin typeface="Verdana"/>
              <a:ea typeface="Verdana"/>
              <a:cs typeface="Verdana"/>
              <a:sym typeface="Verdana"/>
            </a:endParaRPr>
          </a:p>
          <a:p>
            <a:pPr marL="285750" lvl="0" indent="-285750">
              <a:buClr>
                <a:srgbClr val="0066CC"/>
              </a:buClr>
              <a:buSzPts val="1920"/>
              <a:buFont typeface="Noto Sans Symbols"/>
              <a:buChar char="▪"/>
            </a:pPr>
            <a:endParaRPr lang="en-US" sz="1600" dirty="0" smtClean="0">
              <a:solidFill>
                <a:schemeClr val="dk1"/>
              </a:solidFill>
              <a:latin typeface="Verdana"/>
              <a:ea typeface="Verdana"/>
              <a:cs typeface="Verdana"/>
              <a:sym typeface="Verdana"/>
            </a:endParaRPr>
          </a:p>
          <a:p>
            <a:pPr marL="285750" lvl="0" indent="-285750">
              <a:buClr>
                <a:srgbClr val="0066CC"/>
              </a:buClr>
              <a:buSzPts val="1920"/>
              <a:buFont typeface="Noto Sans Symbols"/>
              <a:buChar char="▪"/>
            </a:pPr>
            <a:endParaRPr lang="en-US" sz="1600" dirty="0">
              <a:solidFill>
                <a:schemeClr val="dk1"/>
              </a:solidFill>
              <a:latin typeface="Verdana"/>
              <a:ea typeface="Verdana"/>
              <a:cs typeface="Verdana"/>
              <a:sym typeface="Verdana"/>
            </a:endParaRPr>
          </a:p>
          <a:p>
            <a:pPr marL="285750" lvl="0" indent="-285750">
              <a:buClr>
                <a:srgbClr val="0066CC"/>
              </a:buClr>
              <a:buSzPts val="1920"/>
              <a:buFont typeface="Noto Sans Symbols"/>
              <a:buChar char="▪"/>
            </a:pPr>
            <a:endParaRPr lang="en-US" sz="1600" dirty="0" smtClean="0">
              <a:solidFill>
                <a:schemeClr val="dk1"/>
              </a:solidFill>
              <a:latin typeface="Verdana"/>
              <a:ea typeface="Verdana"/>
              <a:cs typeface="Verdana"/>
              <a:sym typeface="Verdana"/>
            </a:endParaRPr>
          </a:p>
          <a:p>
            <a:pPr>
              <a:buClr>
                <a:srgbClr val="0066CC"/>
              </a:buClr>
              <a:buSzPts val="1920"/>
            </a:pPr>
            <a:r>
              <a:rPr lang="en-US" sz="1600" dirty="0" smtClean="0">
                <a:solidFill>
                  <a:schemeClr val="dk1"/>
                </a:solidFill>
                <a:latin typeface="Verdana"/>
                <a:ea typeface="Verdana"/>
                <a:cs typeface="Verdana"/>
                <a:sym typeface="Verdana"/>
              </a:rPr>
              <a:t>				</a:t>
            </a:r>
          </a:p>
          <a:p>
            <a:pPr>
              <a:buClr>
                <a:srgbClr val="0066CC"/>
              </a:buClr>
              <a:buSzPts val="1920"/>
            </a:pPr>
            <a:endParaRPr lang="en-US" sz="1600" dirty="0" smtClean="0">
              <a:solidFill>
                <a:schemeClr val="dk1"/>
              </a:solidFill>
              <a:latin typeface="Verdana"/>
              <a:ea typeface="Verdana"/>
              <a:cs typeface="Verdana"/>
              <a:sym typeface="Verdana"/>
            </a:endParaRPr>
          </a:p>
          <a:p>
            <a:pPr>
              <a:buClr>
                <a:srgbClr val="0066CC"/>
              </a:buClr>
              <a:buSzPts val="1920"/>
            </a:pPr>
            <a:endParaRPr lang="en-US" sz="1600" dirty="0">
              <a:solidFill>
                <a:schemeClr val="dk1"/>
              </a:solidFill>
              <a:latin typeface="Verdana"/>
              <a:ea typeface="Verdana"/>
              <a:cs typeface="Verdana"/>
              <a:sym typeface="Verdana"/>
            </a:endParaRPr>
          </a:p>
          <a:p>
            <a:pPr>
              <a:buClr>
                <a:srgbClr val="0066CC"/>
              </a:buClr>
              <a:buSzPts val="1920"/>
            </a:pPr>
            <a:endParaRPr lang="en-US" sz="1600" dirty="0" smtClean="0">
              <a:solidFill>
                <a:schemeClr val="dk1"/>
              </a:solidFill>
              <a:latin typeface="Verdana"/>
              <a:ea typeface="Verdana"/>
              <a:cs typeface="Verdana"/>
              <a:sym typeface="Verdana"/>
            </a:endParaRPr>
          </a:p>
          <a:p>
            <a:pPr>
              <a:buClr>
                <a:srgbClr val="0066CC"/>
              </a:buClr>
              <a:buSzPts val="1920"/>
            </a:pPr>
            <a:r>
              <a:rPr lang="en-US" sz="1600" dirty="0" smtClean="0">
                <a:solidFill>
                  <a:schemeClr val="dk1"/>
                </a:solidFill>
                <a:latin typeface="Verdana"/>
                <a:ea typeface="Verdana"/>
                <a:cs typeface="Verdana"/>
                <a:sym typeface="Verdana"/>
              </a:rPr>
              <a:t> 			 https</a:t>
            </a:r>
            <a:r>
              <a:rPr lang="en-US" sz="1600" dirty="0">
                <a:solidFill>
                  <a:schemeClr val="dk1"/>
                </a:solidFill>
                <a:latin typeface="Verdana"/>
                <a:ea typeface="Verdana"/>
                <a:cs typeface="Verdana"/>
                <a:sym typeface="Verdana"/>
              </a:rPr>
              <a:t>://spaceplace.nasa.gov/satellite/en/</a:t>
            </a:r>
          </a:p>
          <a:p>
            <a:pPr marL="285750" lvl="0" indent="-285750">
              <a:buClr>
                <a:srgbClr val="0066CC"/>
              </a:buClr>
              <a:buSzPts val="1920"/>
              <a:buFont typeface="Noto Sans Symbols"/>
              <a:buChar char="▪"/>
            </a:pPr>
            <a:endParaRPr lang="en-US" sz="1600" dirty="0">
              <a:solidFill>
                <a:schemeClr val="dk1"/>
              </a:solidFill>
              <a:latin typeface="Verdana"/>
              <a:ea typeface="Verdana"/>
              <a:cs typeface="Verdana"/>
              <a:sym typeface="Verdana"/>
            </a:endParaRPr>
          </a:p>
          <a:p>
            <a:pPr marL="285750" lvl="0" indent="-285750">
              <a:buClr>
                <a:srgbClr val="0066CC"/>
              </a:buClr>
              <a:buSzPts val="1920"/>
              <a:buFont typeface="Noto Sans Symbols"/>
              <a:buChar char="▪"/>
            </a:pPr>
            <a:endParaRPr lang="en-US" sz="1600" dirty="0" smtClean="0">
              <a:solidFill>
                <a:schemeClr val="dk1"/>
              </a:solidFill>
              <a:latin typeface="Verdana"/>
              <a:ea typeface="Verdana"/>
              <a:cs typeface="Verdana"/>
              <a:sym typeface="Verdana"/>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4858475" y="29551"/>
            <a:ext cx="4155870" cy="5777034"/>
          </a:xfrm>
          <a:prstGeom prst="rect">
            <a:avLst/>
          </a:prstGeom>
        </p:spPr>
      </p:pic>
      <p:sp>
        <p:nvSpPr>
          <p:cNvPr id="6" name="Rectangle 5"/>
          <p:cNvSpPr/>
          <p:nvPr/>
        </p:nvSpPr>
        <p:spPr>
          <a:xfrm>
            <a:off x="4717895" y="5571331"/>
            <a:ext cx="4953000" cy="523220"/>
          </a:xfrm>
          <a:prstGeom prst="rect">
            <a:avLst/>
          </a:prstGeom>
        </p:spPr>
        <p:txBody>
          <a:bodyPr>
            <a:spAutoFit/>
          </a:bodyPr>
          <a:lstStyle/>
          <a:p>
            <a:r>
              <a:rPr lang="en-US" dirty="0"/>
              <a:t>https://www.geoscan.ru/en/blog/russia-completes-first-national-successful-cubesat-thruster-trials</a:t>
            </a:r>
          </a:p>
        </p:txBody>
      </p:sp>
    </p:spTree>
    <p:extLst>
      <p:ext uri="{BB962C8B-B14F-4D97-AF65-F5344CB8AC3E}">
        <p14:creationId xmlns:p14="http://schemas.microsoft.com/office/powerpoint/2010/main" val="4193007006"/>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Literature Review.</a:t>
            </a:r>
            <a:endParaRPr lang="en-US" dirty="0"/>
          </a:p>
        </p:txBody>
      </p:sp>
      <p:graphicFrame>
        <p:nvGraphicFramePr>
          <p:cNvPr id="4" name="Table 3"/>
          <p:cNvGraphicFramePr>
            <a:graphicFrameLocks noGrp="1"/>
          </p:cNvGraphicFramePr>
          <p:nvPr>
            <p:extLst/>
          </p:nvPr>
        </p:nvGraphicFramePr>
        <p:xfrm>
          <a:off x="131763" y="706166"/>
          <a:ext cx="9647856" cy="5407150"/>
        </p:xfrm>
        <a:graphic>
          <a:graphicData uri="http://schemas.openxmlformats.org/drawingml/2006/table">
            <a:tbl>
              <a:tblPr firstRow="1" bandRow="1">
                <a:tableStyleId>{7C025B7E-EEF8-4AE1-83F6-A54EBF4D8C3D}</a:tableStyleId>
              </a:tblPr>
              <a:tblGrid>
                <a:gridCol w="1384803">
                  <a:extLst>
                    <a:ext uri="{9D8B030D-6E8A-4147-A177-3AD203B41FA5}">
                      <a16:colId xmlns:a16="http://schemas.microsoft.com/office/drawing/2014/main" val="3818354238"/>
                    </a:ext>
                  </a:extLst>
                </a:gridCol>
                <a:gridCol w="2263697">
                  <a:extLst>
                    <a:ext uri="{9D8B030D-6E8A-4147-A177-3AD203B41FA5}">
                      <a16:colId xmlns:a16="http://schemas.microsoft.com/office/drawing/2014/main" val="4267574510"/>
                    </a:ext>
                  </a:extLst>
                </a:gridCol>
                <a:gridCol w="1175428">
                  <a:extLst>
                    <a:ext uri="{9D8B030D-6E8A-4147-A177-3AD203B41FA5}">
                      <a16:colId xmlns:a16="http://schemas.microsoft.com/office/drawing/2014/main" val="3571891124"/>
                    </a:ext>
                  </a:extLst>
                </a:gridCol>
                <a:gridCol w="1835402">
                  <a:extLst>
                    <a:ext uri="{9D8B030D-6E8A-4147-A177-3AD203B41FA5}">
                      <a16:colId xmlns:a16="http://schemas.microsoft.com/office/drawing/2014/main" val="2581285383"/>
                    </a:ext>
                  </a:extLst>
                </a:gridCol>
                <a:gridCol w="1380550">
                  <a:extLst>
                    <a:ext uri="{9D8B030D-6E8A-4147-A177-3AD203B41FA5}">
                      <a16:colId xmlns:a16="http://schemas.microsoft.com/office/drawing/2014/main" val="1976563677"/>
                    </a:ext>
                  </a:extLst>
                </a:gridCol>
                <a:gridCol w="1607976">
                  <a:extLst>
                    <a:ext uri="{9D8B030D-6E8A-4147-A177-3AD203B41FA5}">
                      <a16:colId xmlns:a16="http://schemas.microsoft.com/office/drawing/2014/main" val="940176080"/>
                    </a:ext>
                  </a:extLst>
                </a:gridCol>
              </a:tblGrid>
              <a:tr h="679945">
                <a:tc>
                  <a:txBody>
                    <a:bodyPr/>
                    <a:lstStyle/>
                    <a:p>
                      <a:pPr marL="0" marR="0">
                        <a:lnSpc>
                          <a:spcPct val="107000"/>
                        </a:lnSpc>
                        <a:spcBef>
                          <a:spcPts val="0"/>
                        </a:spcBef>
                        <a:spcAft>
                          <a:spcPts val="0"/>
                        </a:spcAft>
                      </a:pPr>
                      <a:r>
                        <a:rPr lang="en-US" sz="1600" dirty="0" smtClean="0">
                          <a:effectLst/>
                          <a:latin typeface="Verdana" panose="020B0604030504040204" pitchFamily="34" charset="0"/>
                          <a:ea typeface="Verdana" panose="020B0604030504040204" pitchFamily="34" charset="0"/>
                          <a:cs typeface="Times New Roman" panose="02020603050405020304" pitchFamily="18" charset="0"/>
                        </a:rPr>
                        <a:t>Types</a:t>
                      </a:r>
                      <a:endParaRPr lang="en-US" sz="1600" dirty="0">
                        <a:effectLst/>
                        <a:latin typeface="Verdana" panose="020B0604030504040204" pitchFamily="34" charset="0"/>
                        <a:ea typeface="Verdana" panose="020B0604030504040204" pitchFamily="34" charset="0"/>
                        <a:cs typeface="Times New Roman" panose="02020603050405020304" pitchFamily="18" charset="0"/>
                      </a:endParaRPr>
                    </a:p>
                  </a:txBody>
                  <a:tcPr marL="68580" marR="68580" marT="0" marB="0"/>
                </a:tc>
                <a:tc>
                  <a:txBody>
                    <a:bodyPr/>
                    <a:lstStyle/>
                    <a:p>
                      <a:r>
                        <a:rPr lang="en-US" dirty="0" smtClean="0"/>
                        <a:t>Design</a:t>
                      </a:r>
                      <a:endParaRPr lang="en-US" dirty="0"/>
                    </a:p>
                  </a:txBody>
                  <a:tcPr/>
                </a:tc>
                <a:tc>
                  <a:txBody>
                    <a:bodyPr/>
                    <a:lstStyle/>
                    <a:p>
                      <a:r>
                        <a:rPr lang="en-US" dirty="0" smtClean="0"/>
                        <a:t>Author/</a:t>
                      </a:r>
                    </a:p>
                    <a:p>
                      <a:r>
                        <a:rPr lang="en-US" dirty="0" smtClean="0"/>
                        <a:t>Manufacturer</a:t>
                      </a:r>
                      <a:endParaRPr lang="en-US" dirty="0"/>
                    </a:p>
                  </a:txBody>
                  <a:tcPr/>
                </a:tc>
                <a:tc>
                  <a:txBody>
                    <a:bodyPr/>
                    <a:lstStyle/>
                    <a:p>
                      <a:r>
                        <a:rPr lang="en-US" dirty="0" smtClean="0"/>
                        <a:t>Working Principle</a:t>
                      </a:r>
                      <a:endParaRPr lang="en-US" dirty="0"/>
                    </a:p>
                  </a:txBody>
                  <a:tcPr/>
                </a:tc>
                <a:tc>
                  <a:txBody>
                    <a:bodyPr/>
                    <a:lstStyle/>
                    <a:p>
                      <a:r>
                        <a:rPr lang="en-US" dirty="0" smtClean="0"/>
                        <a:t>Advantage</a:t>
                      </a:r>
                      <a:endParaRPr lang="en-US" dirty="0"/>
                    </a:p>
                  </a:txBody>
                  <a:tcPr/>
                </a:tc>
                <a:tc>
                  <a:txBody>
                    <a:bodyPr/>
                    <a:lstStyle/>
                    <a:p>
                      <a:r>
                        <a:rPr lang="en-US" dirty="0" smtClean="0"/>
                        <a:t>Limitations</a:t>
                      </a:r>
                      <a:endParaRPr lang="en-US" dirty="0"/>
                    </a:p>
                  </a:txBody>
                  <a:tcPr/>
                </a:tc>
                <a:extLst>
                  <a:ext uri="{0D108BD9-81ED-4DB2-BD59-A6C34878D82A}">
                    <a16:rowId xmlns:a16="http://schemas.microsoft.com/office/drawing/2014/main" val="3088146448"/>
                  </a:ext>
                </a:extLst>
              </a:tr>
              <a:tr h="1810510">
                <a:tc>
                  <a:txBody>
                    <a:bodyPr/>
                    <a:lstStyle/>
                    <a:p>
                      <a:r>
                        <a:rPr lang="en-US" sz="1400" b="0" i="0" u="none" strike="noStrike" cap="none" dirty="0" smtClean="0">
                          <a:solidFill>
                            <a:schemeClr val="dk1"/>
                          </a:solidFill>
                          <a:effectLst/>
                          <a:latin typeface=""/>
                          <a:ea typeface=""/>
                          <a:cs typeface=""/>
                          <a:sym typeface="Arial"/>
                        </a:rPr>
                        <a:t>Non deployable solar array.</a:t>
                      </a:r>
                      <a:endParaRPr lang="en-US" dirty="0"/>
                    </a:p>
                  </a:txBody>
                  <a:tcPr/>
                </a:tc>
                <a:tc>
                  <a:txBody>
                    <a:bodyPr/>
                    <a:lstStyle/>
                    <a:p>
                      <a:endParaRPr lang="en-US" dirty="0"/>
                    </a:p>
                  </a:txBody>
                  <a:tcPr/>
                </a:tc>
                <a:tc>
                  <a:txBody>
                    <a:bodyPr/>
                    <a:lstStyle/>
                    <a:p>
                      <a:r>
                        <a:rPr lang="en-US" dirty="0" err="1" smtClean="0"/>
                        <a:t>ISISSpace</a:t>
                      </a:r>
                      <a:endParaRPr lang="en-US" dirty="0" smtClean="0"/>
                    </a:p>
                    <a:p>
                      <a:r>
                        <a:rPr lang="en-US" dirty="0" err="1" smtClean="0"/>
                        <a:t>Spacemind</a:t>
                      </a:r>
                      <a:r>
                        <a:rPr lang="en-US" dirty="0" smtClean="0"/>
                        <a:t> tech</a:t>
                      </a:r>
                    </a:p>
                    <a:p>
                      <a:r>
                        <a:rPr lang="en-US" dirty="0" smtClean="0"/>
                        <a:t>UCL </a:t>
                      </a:r>
                    </a:p>
                    <a:p>
                      <a:r>
                        <a:rPr lang="en-US" dirty="0" err="1" smtClean="0"/>
                        <a:t>Edurosat</a:t>
                      </a:r>
                      <a:endParaRPr lang="en-US" dirty="0" smtClean="0"/>
                    </a:p>
                    <a:p>
                      <a:r>
                        <a:rPr lang="en-US" dirty="0" smtClean="0"/>
                        <a:t>(Launched)</a:t>
                      </a:r>
                    </a:p>
                    <a:p>
                      <a:endParaRPr lang="en-US" dirty="0"/>
                    </a:p>
                  </a:txBody>
                  <a:tcPr/>
                </a:tc>
                <a:tc>
                  <a:txBody>
                    <a:bodyPr/>
                    <a:lstStyle/>
                    <a:p>
                      <a:r>
                        <a:rPr lang="en-US" dirty="0" smtClean="0"/>
                        <a:t>The panels are attached at the side of the CubeSat</a:t>
                      </a:r>
                      <a:endParaRPr lang="en-US" dirty="0"/>
                    </a:p>
                  </a:txBody>
                  <a:tcPr/>
                </a:tc>
                <a:tc>
                  <a:txBody>
                    <a:bodyPr/>
                    <a:lstStyle/>
                    <a:p>
                      <a:pPr marL="285750" indent="-285750">
                        <a:buFont typeface="Arial" panose="020B0604020202020204" pitchFamily="34" charset="0"/>
                        <a:buChar char="•"/>
                      </a:pPr>
                      <a:r>
                        <a:rPr lang="en-US" dirty="0" smtClean="0"/>
                        <a:t>Simple</a:t>
                      </a:r>
                    </a:p>
                    <a:p>
                      <a:pPr marL="285750" indent="-285750">
                        <a:buFont typeface="Arial" panose="020B0604020202020204" pitchFamily="34" charset="0"/>
                        <a:buChar char="•"/>
                      </a:pPr>
                      <a:r>
                        <a:rPr lang="en-US" dirty="0" smtClean="0"/>
                        <a:t>Cheap;</a:t>
                      </a:r>
                      <a:r>
                        <a:rPr lang="en-US" baseline="0" dirty="0" smtClean="0"/>
                        <a:t> no components involved</a:t>
                      </a:r>
                    </a:p>
                    <a:p>
                      <a:pPr marL="285750" indent="-285750">
                        <a:buFont typeface="Arial" panose="020B0604020202020204" pitchFamily="34" charset="0"/>
                        <a:buChar char="•"/>
                      </a:pPr>
                      <a:r>
                        <a:rPr lang="en-US" baseline="0" dirty="0" smtClean="0"/>
                        <a:t>Mass, size, structure balance</a:t>
                      </a:r>
                      <a:endParaRPr lang="en-US" dirty="0"/>
                    </a:p>
                  </a:txBody>
                  <a:tcPr/>
                </a:tc>
                <a:tc>
                  <a:txBody>
                    <a:bodyPr/>
                    <a:lstStyle/>
                    <a:p>
                      <a:pPr marL="285750" indent="-285750">
                        <a:buFont typeface="Arial" panose="020B0604020202020204" pitchFamily="34" charset="0"/>
                        <a:buChar char="•"/>
                      </a:pPr>
                      <a:r>
                        <a:rPr lang="en-US" dirty="0" smtClean="0"/>
                        <a:t>Applicable</a:t>
                      </a:r>
                      <a:r>
                        <a:rPr lang="en-US" baseline="0" dirty="0" smtClean="0"/>
                        <a:t> on sizes of 3U and below.</a:t>
                      </a:r>
                    </a:p>
                    <a:p>
                      <a:pPr marL="285750" indent="-285750">
                        <a:buFont typeface="Arial" panose="020B0604020202020204" pitchFamily="34" charset="0"/>
                        <a:buChar char="•"/>
                      </a:pPr>
                      <a:r>
                        <a:rPr lang="en-US" baseline="0" dirty="0" smtClean="0"/>
                        <a:t>Limited sun coverage, thus limited power supply.</a:t>
                      </a:r>
                      <a:endParaRPr lang="en-US" dirty="0"/>
                    </a:p>
                  </a:txBody>
                  <a:tcPr/>
                </a:tc>
                <a:extLst>
                  <a:ext uri="{0D108BD9-81ED-4DB2-BD59-A6C34878D82A}">
                    <a16:rowId xmlns:a16="http://schemas.microsoft.com/office/drawing/2014/main" val="712283599"/>
                  </a:ext>
                </a:extLst>
              </a:tr>
              <a:tr h="2663120">
                <a:tc>
                  <a:txBody>
                    <a:bodyPr/>
                    <a:lstStyle/>
                    <a:p>
                      <a:r>
                        <a:rPr lang="en-US" dirty="0" smtClean="0"/>
                        <a:t>Lateral Top hinged solar array</a:t>
                      </a:r>
                      <a:endParaRPr lang="en-US" dirty="0"/>
                    </a:p>
                  </a:txBody>
                  <a:tcPr/>
                </a:tc>
                <a:tc>
                  <a:txBody>
                    <a:bodyPr/>
                    <a:lstStyle/>
                    <a:p>
                      <a:endParaRPr lang="en-US" dirty="0"/>
                    </a:p>
                  </a:txBody>
                  <a:tcPr/>
                </a:tc>
                <a:tc>
                  <a:txBody>
                    <a:bodyPr/>
                    <a:lstStyle/>
                    <a:p>
                      <a:r>
                        <a:rPr lang="en-US" dirty="0" err="1" smtClean="0"/>
                        <a:t>Alen</a:t>
                      </a:r>
                      <a:r>
                        <a:rPr lang="en-US" dirty="0" smtClean="0"/>
                        <a:t> space</a:t>
                      </a:r>
                      <a:r>
                        <a:rPr lang="en-US" baseline="0" dirty="0" smtClean="0"/>
                        <a:t> </a:t>
                      </a:r>
                      <a:r>
                        <a:rPr lang="en-US" baseline="0" dirty="0" err="1" smtClean="0"/>
                        <a:t>Inc</a:t>
                      </a:r>
                      <a:r>
                        <a:rPr lang="en-US" baseline="0" dirty="0" smtClean="0"/>
                        <a:t> </a:t>
                      </a:r>
                      <a:endParaRPr lang="en-US" dirty="0" smtClean="0"/>
                    </a:p>
                    <a:p>
                      <a:r>
                        <a:rPr lang="en-US" dirty="0" err="1" smtClean="0"/>
                        <a:t>Edurosat</a:t>
                      </a:r>
                      <a:r>
                        <a:rPr lang="en-US" dirty="0" smtClean="0"/>
                        <a:t> Inc.</a:t>
                      </a:r>
                    </a:p>
                    <a:p>
                      <a:r>
                        <a:rPr lang="en-US" dirty="0" smtClean="0"/>
                        <a:t>Pumpkin Inc.</a:t>
                      </a:r>
                    </a:p>
                    <a:p>
                      <a:r>
                        <a:rPr lang="en-US" dirty="0" smtClean="0"/>
                        <a:t>(Launched)</a:t>
                      </a:r>
                    </a:p>
                    <a:p>
                      <a:endParaRPr lang="en-US" dirty="0" smtClean="0"/>
                    </a:p>
                    <a:p>
                      <a:endParaRPr lang="en-US" dirty="0"/>
                    </a:p>
                  </a:txBody>
                  <a:tcPr/>
                </a:tc>
                <a:tc>
                  <a:txBody>
                    <a:bodyPr/>
                    <a:lstStyle/>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r>
                        <a:rPr lang="en-US" dirty="0" smtClean="0"/>
                        <a:t>Use of springs, and hinges panel under tension in the rocket, tension released after deployment</a:t>
                      </a:r>
                      <a:endParaRPr lang="en-US" dirty="0"/>
                    </a:p>
                  </a:txBody>
                  <a:tcPr/>
                </a:tc>
                <a:tc>
                  <a:txBody>
                    <a:bodyPr/>
                    <a:lstStyle/>
                    <a:p>
                      <a:pPr marL="285750" indent="-285750">
                        <a:buFont typeface="Arial" panose="020B0604020202020204" pitchFamily="34" charset="0"/>
                        <a:buChar char="•"/>
                      </a:pPr>
                      <a:r>
                        <a:rPr lang="en-US" dirty="0" smtClean="0"/>
                        <a:t>Relatively simple</a:t>
                      </a:r>
                    </a:p>
                    <a:p>
                      <a:pPr marL="285750" indent="-285750">
                        <a:buFont typeface="Arial" panose="020B0604020202020204" pitchFamily="34" charset="0"/>
                        <a:buChar char="•"/>
                      </a:pPr>
                      <a:r>
                        <a:rPr lang="en-US" dirty="0" smtClean="0"/>
                        <a:t>Relatively cheap.</a:t>
                      </a:r>
                    </a:p>
                    <a:p>
                      <a:pPr marL="285750" indent="-285750">
                        <a:buFont typeface="Arial" panose="020B0604020202020204" pitchFamily="34" charset="0"/>
                        <a:buChar char="•"/>
                      </a:pPr>
                      <a:r>
                        <a:rPr lang="en-US" dirty="0" smtClean="0"/>
                        <a:t>Increased sun coverage, thus increased power supply.</a:t>
                      </a:r>
                      <a:endParaRPr lang="en-US" dirty="0"/>
                    </a:p>
                  </a:txBody>
                  <a:tcPr/>
                </a:tc>
                <a:tc>
                  <a:txBody>
                    <a:bodyPr/>
                    <a:lstStyle/>
                    <a:p>
                      <a:pPr marL="285750" indent="-285750">
                        <a:buFont typeface="Arial" panose="020B0604020202020204" pitchFamily="34" charset="0"/>
                        <a:buChar char="•"/>
                      </a:pPr>
                      <a:r>
                        <a:rPr lang="en-US" dirty="0" err="1" smtClean="0"/>
                        <a:t>UnpredictableEffect</a:t>
                      </a:r>
                      <a:r>
                        <a:rPr lang="en-US" dirty="0" smtClean="0"/>
                        <a:t> on Axis alignment.</a:t>
                      </a:r>
                    </a:p>
                    <a:p>
                      <a:pPr marL="285750" indent="-285750">
                        <a:buFont typeface="Arial" panose="020B0604020202020204" pitchFamily="34" charset="0"/>
                        <a:buChar char="•"/>
                      </a:pPr>
                      <a:r>
                        <a:rPr lang="en-US" dirty="0" smtClean="0"/>
                        <a:t>Limited</a:t>
                      </a:r>
                      <a:r>
                        <a:rPr lang="en-US" baseline="0" dirty="0" smtClean="0"/>
                        <a:t> control.</a:t>
                      </a:r>
                    </a:p>
                    <a:p>
                      <a:pPr marL="285750" indent="-285750">
                        <a:buFont typeface="Arial" panose="020B0604020202020204" pitchFamily="34" charset="0"/>
                        <a:buChar char="•"/>
                      </a:pPr>
                      <a:r>
                        <a:rPr lang="en-US" baseline="0" dirty="0" smtClean="0"/>
                        <a:t>A prone point of failure.</a:t>
                      </a:r>
                      <a:endParaRPr lang="en-US" dirty="0"/>
                    </a:p>
                  </a:txBody>
                  <a:tcPr/>
                </a:tc>
                <a:extLst>
                  <a:ext uri="{0D108BD9-81ED-4DB2-BD59-A6C34878D82A}">
                    <a16:rowId xmlns:a16="http://schemas.microsoft.com/office/drawing/2014/main" val="163900275"/>
                  </a:ext>
                </a:extLst>
              </a:tr>
            </a:tbl>
          </a:graphicData>
        </a:graphic>
      </p:graphicFrame>
      <p:pic>
        <p:nvPicPr>
          <p:cNvPr id="5" name="Picture 4"/>
          <p:cNvPicPr/>
          <p:nvPr/>
        </p:nvPicPr>
        <p:blipFill>
          <a:blip r:embed="rId2">
            <a:extLst>
              <a:ext uri="{28A0092B-C50C-407E-A947-70E740481C1C}">
                <a14:useLocalDpi xmlns:a14="http://schemas.microsoft.com/office/drawing/2010/main" val="0"/>
              </a:ext>
            </a:extLst>
          </a:blip>
          <a:stretch>
            <a:fillRect/>
          </a:stretch>
        </p:blipFill>
        <p:spPr>
          <a:xfrm>
            <a:off x="1550018" y="1496020"/>
            <a:ext cx="2141035" cy="1793590"/>
          </a:xfrm>
          <a:prstGeom prst="rect">
            <a:avLst/>
          </a:prstGeom>
        </p:spPr>
      </p:pic>
      <p:pic>
        <p:nvPicPr>
          <p:cNvPr id="6" name="Picture 5"/>
          <p:cNvPicPr>
            <a:picLocks noChangeAspect="1"/>
          </p:cNvPicPr>
          <p:nvPr/>
        </p:nvPicPr>
        <p:blipFill>
          <a:blip r:embed="rId3"/>
          <a:stretch>
            <a:fillRect/>
          </a:stretch>
        </p:blipFill>
        <p:spPr>
          <a:xfrm>
            <a:off x="1550019" y="3644996"/>
            <a:ext cx="2219094" cy="2112934"/>
          </a:xfrm>
          <a:prstGeom prst="rect">
            <a:avLst/>
          </a:prstGeom>
        </p:spPr>
      </p:pic>
      <p:pic>
        <p:nvPicPr>
          <p:cNvPr id="7" name="Picture 6"/>
          <p:cNvPicPr>
            <a:picLocks noChangeAspect="1"/>
          </p:cNvPicPr>
          <p:nvPr/>
        </p:nvPicPr>
        <p:blipFill>
          <a:blip r:embed="rId4"/>
          <a:stretch>
            <a:fillRect/>
          </a:stretch>
        </p:blipFill>
        <p:spPr>
          <a:xfrm>
            <a:off x="5094020" y="3402569"/>
            <a:ext cx="1518654" cy="1317582"/>
          </a:xfrm>
          <a:prstGeom prst="rect">
            <a:avLst/>
          </a:prstGeom>
        </p:spPr>
      </p:pic>
    </p:spTree>
    <p:extLst>
      <p:ext uri="{BB962C8B-B14F-4D97-AF65-F5344CB8AC3E}">
        <p14:creationId xmlns:p14="http://schemas.microsoft.com/office/powerpoint/2010/main" val="562842411"/>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Literature review.</a:t>
            </a:r>
            <a:endParaRPr lang="en-US" dirty="0"/>
          </a:p>
        </p:txBody>
      </p:sp>
      <p:graphicFrame>
        <p:nvGraphicFramePr>
          <p:cNvPr id="3" name="Table 2"/>
          <p:cNvGraphicFramePr>
            <a:graphicFrameLocks noGrp="1"/>
          </p:cNvGraphicFramePr>
          <p:nvPr>
            <p:extLst/>
          </p:nvPr>
        </p:nvGraphicFramePr>
        <p:xfrm>
          <a:off x="131763" y="712652"/>
          <a:ext cx="9647856" cy="5486400"/>
        </p:xfrm>
        <a:graphic>
          <a:graphicData uri="http://schemas.openxmlformats.org/drawingml/2006/table">
            <a:tbl>
              <a:tblPr firstRow="1" bandRow="1">
                <a:tableStyleId>{7C025B7E-EEF8-4AE1-83F6-A54EBF4D8C3D}</a:tableStyleId>
              </a:tblPr>
              <a:tblGrid>
                <a:gridCol w="1607976">
                  <a:extLst>
                    <a:ext uri="{9D8B030D-6E8A-4147-A177-3AD203B41FA5}">
                      <a16:colId xmlns:a16="http://schemas.microsoft.com/office/drawing/2014/main" val="1249825452"/>
                    </a:ext>
                  </a:extLst>
                </a:gridCol>
                <a:gridCol w="1929012">
                  <a:extLst>
                    <a:ext uri="{9D8B030D-6E8A-4147-A177-3AD203B41FA5}">
                      <a16:colId xmlns:a16="http://schemas.microsoft.com/office/drawing/2014/main" val="1772397751"/>
                    </a:ext>
                  </a:extLst>
                </a:gridCol>
                <a:gridCol w="1137425">
                  <a:extLst>
                    <a:ext uri="{9D8B030D-6E8A-4147-A177-3AD203B41FA5}">
                      <a16:colId xmlns:a16="http://schemas.microsoft.com/office/drawing/2014/main" val="471857413"/>
                    </a:ext>
                  </a:extLst>
                </a:gridCol>
                <a:gridCol w="1628078">
                  <a:extLst>
                    <a:ext uri="{9D8B030D-6E8A-4147-A177-3AD203B41FA5}">
                      <a16:colId xmlns:a16="http://schemas.microsoft.com/office/drawing/2014/main" val="3121016451"/>
                    </a:ext>
                  </a:extLst>
                </a:gridCol>
                <a:gridCol w="1873405">
                  <a:extLst>
                    <a:ext uri="{9D8B030D-6E8A-4147-A177-3AD203B41FA5}">
                      <a16:colId xmlns:a16="http://schemas.microsoft.com/office/drawing/2014/main" val="3898577172"/>
                    </a:ext>
                  </a:extLst>
                </a:gridCol>
                <a:gridCol w="1471960">
                  <a:extLst>
                    <a:ext uri="{9D8B030D-6E8A-4147-A177-3AD203B41FA5}">
                      <a16:colId xmlns:a16="http://schemas.microsoft.com/office/drawing/2014/main" val="3699940901"/>
                    </a:ext>
                  </a:extLst>
                </a:gridCol>
              </a:tblGrid>
              <a:tr h="706920">
                <a:tc>
                  <a:txBody>
                    <a:bodyPr/>
                    <a:lstStyle/>
                    <a:p>
                      <a:r>
                        <a:rPr lang="en-US" dirty="0" smtClean="0"/>
                        <a:t>Type</a:t>
                      </a:r>
                      <a:endParaRPr lang="en-US" dirty="0"/>
                    </a:p>
                  </a:txBody>
                  <a:tcPr/>
                </a:tc>
                <a:tc>
                  <a:txBody>
                    <a:bodyPr/>
                    <a:lstStyle/>
                    <a:p>
                      <a:r>
                        <a:rPr lang="en-US" dirty="0" smtClean="0"/>
                        <a:t>Design</a:t>
                      </a:r>
                      <a:endParaRPr lang="en-US" dirty="0"/>
                    </a:p>
                  </a:txBody>
                  <a:tcPr/>
                </a:tc>
                <a:tc>
                  <a:txBody>
                    <a:bodyPr/>
                    <a:lstStyle/>
                    <a:p>
                      <a:r>
                        <a:rPr lang="en-US" dirty="0" smtClean="0"/>
                        <a:t>Author/</a:t>
                      </a:r>
                    </a:p>
                    <a:p>
                      <a:r>
                        <a:rPr lang="en-US" dirty="0" smtClean="0"/>
                        <a:t>Manufacturer</a:t>
                      </a:r>
                      <a:endParaRPr lang="en-US" dirty="0"/>
                    </a:p>
                  </a:txBody>
                  <a:tcPr/>
                </a:tc>
                <a:tc>
                  <a:txBody>
                    <a:bodyPr/>
                    <a:lstStyle/>
                    <a:p>
                      <a:r>
                        <a:rPr lang="en-US" dirty="0" smtClean="0"/>
                        <a:t>Working Principle</a:t>
                      </a:r>
                      <a:endParaRPr lang="en-US" dirty="0"/>
                    </a:p>
                  </a:txBody>
                  <a:tcPr/>
                </a:tc>
                <a:tc>
                  <a:txBody>
                    <a:bodyPr/>
                    <a:lstStyle/>
                    <a:p>
                      <a:r>
                        <a:rPr lang="en-US" dirty="0" smtClean="0"/>
                        <a:t>Advantages</a:t>
                      </a:r>
                      <a:endParaRPr lang="en-US" dirty="0"/>
                    </a:p>
                  </a:txBody>
                  <a:tcPr/>
                </a:tc>
                <a:tc>
                  <a:txBody>
                    <a:bodyPr/>
                    <a:lstStyle/>
                    <a:p>
                      <a:r>
                        <a:rPr lang="en-US" dirty="0" smtClean="0"/>
                        <a:t>Disadvantages</a:t>
                      </a:r>
                      <a:endParaRPr lang="en-US" dirty="0"/>
                    </a:p>
                  </a:txBody>
                  <a:tcPr/>
                </a:tc>
                <a:extLst>
                  <a:ext uri="{0D108BD9-81ED-4DB2-BD59-A6C34878D82A}">
                    <a16:rowId xmlns:a16="http://schemas.microsoft.com/office/drawing/2014/main" val="1227374759"/>
                  </a:ext>
                </a:extLst>
              </a:tr>
              <a:tr h="1531661">
                <a:tc>
                  <a:txBody>
                    <a:bodyPr/>
                    <a:lstStyle/>
                    <a:p>
                      <a:r>
                        <a:rPr lang="en-US" dirty="0" smtClean="0"/>
                        <a:t>Lateral side hinged solar array</a:t>
                      </a:r>
                      <a:endParaRPr lang="en-US" dirty="0"/>
                    </a:p>
                  </a:txBody>
                  <a:tcPr/>
                </a:tc>
                <a:tc>
                  <a:txBody>
                    <a:bodyPr/>
                    <a:lstStyle/>
                    <a:p>
                      <a:endParaRPr lang="en-US" dirty="0"/>
                    </a:p>
                  </a:txBody>
                  <a:tcPr/>
                </a:tc>
                <a:tc>
                  <a:txBody>
                    <a:bodyPr/>
                    <a:lstStyle/>
                    <a:p>
                      <a:r>
                        <a:rPr lang="en-US" dirty="0" err="1" smtClean="0"/>
                        <a:t>Edurosat</a:t>
                      </a:r>
                      <a:endParaRPr lang="en-US" dirty="0" smtClean="0"/>
                    </a:p>
                    <a:p>
                      <a:r>
                        <a:rPr lang="en-US" dirty="0" smtClean="0"/>
                        <a:t>Pumpkin </a:t>
                      </a:r>
                      <a:r>
                        <a:rPr lang="en-US" dirty="0" err="1" smtClean="0"/>
                        <a:t>inc.</a:t>
                      </a:r>
                      <a:endParaRPr lang="en-US" dirty="0" smtClean="0"/>
                    </a:p>
                    <a:p>
                      <a:r>
                        <a:rPr lang="en-US" dirty="0" err="1" smtClean="0"/>
                        <a:t>ISISSpace</a:t>
                      </a:r>
                      <a:endParaRPr lang="en-US" dirty="0" smtClean="0"/>
                    </a:p>
                    <a:p>
                      <a:r>
                        <a:rPr lang="en-US" dirty="0" smtClean="0"/>
                        <a:t>UCL</a:t>
                      </a:r>
                    </a:p>
                    <a:p>
                      <a:r>
                        <a:rPr lang="en-US" dirty="0" smtClean="0"/>
                        <a:t>(Launched) </a:t>
                      </a:r>
                    </a:p>
                    <a:p>
                      <a:endParaRPr lang="en-US" dirty="0"/>
                    </a:p>
                  </a:txBody>
                  <a:tcPr/>
                </a:tc>
                <a:tc>
                  <a:txBody>
                    <a:bodyPr/>
                    <a:lstStyle/>
                    <a:p>
                      <a:r>
                        <a:rPr lang="en-US" dirty="0" smtClean="0"/>
                        <a:t>Use of hinges and</a:t>
                      </a:r>
                      <a:r>
                        <a:rPr lang="en-US" baseline="0" dirty="0" smtClean="0"/>
                        <a:t> springs but connected on the side.</a:t>
                      </a:r>
                      <a:endParaRPr lang="en-US" dirty="0"/>
                    </a:p>
                  </a:txBody>
                  <a:tcPr/>
                </a:tc>
                <a:tc>
                  <a:txBody>
                    <a:bodyPr/>
                    <a:lstStyle/>
                    <a:p>
                      <a:pPr marL="285750" indent="-285750">
                        <a:buFont typeface="Arial" panose="020B0604020202020204" pitchFamily="34" charset="0"/>
                        <a:buChar char="•"/>
                      </a:pPr>
                      <a:r>
                        <a:rPr lang="en-US" dirty="0" smtClean="0"/>
                        <a:t>Relatively simple</a:t>
                      </a:r>
                    </a:p>
                    <a:p>
                      <a:pPr marL="285750" indent="-285750">
                        <a:buFont typeface="Arial" panose="020B0604020202020204" pitchFamily="34" charset="0"/>
                        <a:buChar char="•"/>
                      </a:pPr>
                      <a:r>
                        <a:rPr lang="en-US" dirty="0" smtClean="0"/>
                        <a:t>Relatively cheap</a:t>
                      </a:r>
                    </a:p>
                    <a:p>
                      <a:pPr marL="285750" indent="-285750">
                        <a:buFont typeface="Arial" panose="020B0604020202020204" pitchFamily="34" charset="0"/>
                        <a:buChar char="•"/>
                      </a:pPr>
                      <a:r>
                        <a:rPr lang="en-US" dirty="0" smtClean="0"/>
                        <a:t>It has a relatively small effect on axis alignment.</a:t>
                      </a:r>
                      <a:endParaRPr lang="en-US" dirty="0"/>
                    </a:p>
                  </a:txBody>
                  <a:tcPr/>
                </a:tc>
                <a:tc>
                  <a:txBody>
                    <a:bodyPr/>
                    <a:lstStyle/>
                    <a:p>
                      <a:pPr marL="285750" indent="-285750">
                        <a:buFont typeface="Arial" panose="020B0604020202020204" pitchFamily="34" charset="0"/>
                        <a:buChar char="•"/>
                      </a:pPr>
                      <a:r>
                        <a:rPr lang="en-US" dirty="0" smtClean="0"/>
                        <a:t>Limited</a:t>
                      </a:r>
                      <a:r>
                        <a:rPr lang="en-US" baseline="0" dirty="0" smtClean="0"/>
                        <a:t> control</a:t>
                      </a:r>
                    </a:p>
                    <a:p>
                      <a:pPr marL="285750" indent="-285750">
                        <a:buFont typeface="Arial" panose="020B0604020202020204" pitchFamily="34" charset="0"/>
                        <a:buChar char="•"/>
                      </a:pPr>
                      <a:r>
                        <a:rPr lang="en-US" baseline="0" dirty="0" smtClean="0"/>
                        <a:t>Unpredictable effect on axis</a:t>
                      </a:r>
                    </a:p>
                    <a:p>
                      <a:pPr marL="285750" indent="-285750">
                        <a:buFont typeface="Arial" panose="020B0604020202020204" pitchFamily="34" charset="0"/>
                        <a:buChar char="•"/>
                      </a:pPr>
                      <a:r>
                        <a:rPr lang="en-US" dirty="0" smtClean="0"/>
                        <a:t>Prone</a:t>
                      </a:r>
                      <a:r>
                        <a:rPr lang="en-US" baseline="0" dirty="0" smtClean="0"/>
                        <a:t> f</a:t>
                      </a:r>
                      <a:r>
                        <a:rPr lang="en-US" dirty="0" smtClean="0"/>
                        <a:t>ailure point</a:t>
                      </a:r>
                    </a:p>
                  </a:txBody>
                  <a:tcPr/>
                </a:tc>
                <a:extLst>
                  <a:ext uri="{0D108BD9-81ED-4DB2-BD59-A6C34878D82A}">
                    <a16:rowId xmlns:a16="http://schemas.microsoft.com/office/drawing/2014/main" val="299577477"/>
                  </a:ext>
                </a:extLst>
              </a:tr>
              <a:tr h="1325476">
                <a:tc>
                  <a:txBody>
                    <a:bodyPr/>
                    <a:lstStyle/>
                    <a:p>
                      <a:r>
                        <a:rPr lang="en-US" dirty="0" smtClean="0"/>
                        <a:t>Steerable Solar arrays</a:t>
                      </a:r>
                      <a:endParaRPr lang="en-US" dirty="0"/>
                    </a:p>
                  </a:txBody>
                  <a:tcPr/>
                </a:tc>
                <a:tc>
                  <a:txBody>
                    <a:bodyPr/>
                    <a:lstStyle/>
                    <a:p>
                      <a:endParaRPr lang="en-US" dirty="0"/>
                    </a:p>
                  </a:txBody>
                  <a:tcPr/>
                </a:tc>
                <a:tc>
                  <a:txBody>
                    <a:bodyPr/>
                    <a:lstStyle/>
                    <a:p>
                      <a:r>
                        <a:rPr lang="en-US" dirty="0" smtClean="0"/>
                        <a:t>Marco A</a:t>
                      </a:r>
                    </a:p>
                    <a:p>
                      <a:r>
                        <a:rPr lang="en-US" dirty="0" smtClean="0"/>
                        <a:t>Marco B</a:t>
                      </a:r>
                    </a:p>
                    <a:p>
                      <a:r>
                        <a:rPr lang="en-US" dirty="0" smtClean="0"/>
                        <a:t>PTD-O</a:t>
                      </a:r>
                    </a:p>
                    <a:p>
                      <a:r>
                        <a:rPr lang="en-US" dirty="0" smtClean="0"/>
                        <a:t>Kepler</a:t>
                      </a:r>
                    </a:p>
                    <a:p>
                      <a:r>
                        <a:rPr lang="en-US" dirty="0" smtClean="0"/>
                        <a:t>(Launched)</a:t>
                      </a:r>
                    </a:p>
                    <a:p>
                      <a:endParaRPr lang="en-US" dirty="0"/>
                    </a:p>
                  </a:txBody>
                  <a:tcPr/>
                </a:tc>
                <a:tc>
                  <a:txBody>
                    <a:bodyPr/>
                    <a:lstStyle/>
                    <a:p>
                      <a:r>
                        <a:rPr lang="en-US" dirty="0" smtClean="0"/>
                        <a:t>Use of thrusters</a:t>
                      </a:r>
                      <a:endParaRPr lang="en-US" dirty="0"/>
                    </a:p>
                  </a:txBody>
                  <a:tcPr/>
                </a:tc>
                <a:tc>
                  <a:txBody>
                    <a:bodyPr/>
                    <a:lstStyle/>
                    <a:p>
                      <a:pPr marL="285750" indent="-285750">
                        <a:buFont typeface="Arial" panose="020B0604020202020204" pitchFamily="34" charset="0"/>
                        <a:buChar char="•"/>
                      </a:pPr>
                      <a:r>
                        <a:rPr lang="en-US" dirty="0" smtClean="0"/>
                        <a:t>Control</a:t>
                      </a:r>
                      <a:r>
                        <a:rPr lang="en-US" baseline="0" dirty="0" smtClean="0"/>
                        <a:t> features</a:t>
                      </a:r>
                      <a:endParaRPr lang="en-US" dirty="0" smtClean="0"/>
                    </a:p>
                    <a:p>
                      <a:pPr marL="285750" indent="-285750">
                        <a:buFont typeface="Arial" panose="020B0604020202020204" pitchFamily="34" charset="0"/>
                        <a:buChar char="•"/>
                      </a:pPr>
                      <a:r>
                        <a:rPr lang="en-US" dirty="0" smtClean="0"/>
                        <a:t>Real time data retrieval on axis</a:t>
                      </a:r>
                    </a:p>
                    <a:p>
                      <a:pPr marL="285750" indent="-285750">
                        <a:buFont typeface="Arial" panose="020B0604020202020204" pitchFamily="34" charset="0"/>
                        <a:buChar char="•"/>
                      </a:pPr>
                      <a:r>
                        <a:rPr lang="en-US" dirty="0" smtClean="0"/>
                        <a:t>Failsafe features</a:t>
                      </a:r>
                      <a:endParaRPr lang="en-US" dirty="0"/>
                    </a:p>
                  </a:txBody>
                  <a:tcPr/>
                </a:tc>
                <a:tc>
                  <a:txBody>
                    <a:bodyPr/>
                    <a:lstStyle/>
                    <a:p>
                      <a:pPr marL="285750" indent="-285750">
                        <a:buFont typeface="Arial" panose="020B0604020202020204" pitchFamily="34" charset="0"/>
                        <a:buChar char="•"/>
                      </a:pPr>
                      <a:r>
                        <a:rPr lang="en-US" dirty="0" smtClean="0"/>
                        <a:t>Expensive</a:t>
                      </a:r>
                    </a:p>
                    <a:p>
                      <a:pPr marL="285750" indent="-285750">
                        <a:buFont typeface="Arial" panose="020B0604020202020204" pitchFamily="34" charset="0"/>
                        <a:buChar char="•"/>
                      </a:pPr>
                      <a:r>
                        <a:rPr lang="en-US" dirty="0" smtClean="0"/>
                        <a:t>Used on 6U </a:t>
                      </a:r>
                      <a:r>
                        <a:rPr lang="en-US" dirty="0" err="1" smtClean="0"/>
                        <a:t>CubeSats</a:t>
                      </a:r>
                      <a:r>
                        <a:rPr lang="en-US" dirty="0" smtClean="0"/>
                        <a:t> and</a:t>
                      </a:r>
                      <a:r>
                        <a:rPr lang="en-US" baseline="0" dirty="0" smtClean="0"/>
                        <a:t> higher.</a:t>
                      </a:r>
                      <a:endParaRPr lang="en-US" dirty="0"/>
                    </a:p>
                  </a:txBody>
                  <a:tcPr/>
                </a:tc>
                <a:extLst>
                  <a:ext uri="{0D108BD9-81ED-4DB2-BD59-A6C34878D82A}">
                    <a16:rowId xmlns:a16="http://schemas.microsoft.com/office/drawing/2014/main" val="3315458165"/>
                  </a:ext>
                </a:extLst>
              </a:tr>
              <a:tr h="1744954">
                <a:tc>
                  <a:txBody>
                    <a:bodyPr/>
                    <a:lstStyle/>
                    <a:p>
                      <a:r>
                        <a:rPr lang="en-US" dirty="0" smtClean="0"/>
                        <a:t>Origami Joint solar array</a:t>
                      </a:r>
                      <a:endParaRPr lang="en-US" dirty="0"/>
                    </a:p>
                  </a:txBody>
                  <a:tcPr/>
                </a:tc>
                <a:tc>
                  <a:txBody>
                    <a:bodyPr/>
                    <a:lstStyle/>
                    <a:p>
                      <a:endParaRPr lang="en-US" dirty="0"/>
                    </a:p>
                  </a:txBody>
                  <a:tcPr/>
                </a:tc>
                <a:tc>
                  <a:txBody>
                    <a:bodyPr/>
                    <a:lstStyle/>
                    <a:p>
                      <a:r>
                        <a:rPr lang="en-US" dirty="0" smtClean="0"/>
                        <a:t>Brighton Young University</a:t>
                      </a:r>
                    </a:p>
                    <a:p>
                      <a:r>
                        <a:rPr lang="en-US" dirty="0" smtClean="0"/>
                        <a:t>(ongoing R&amp;D)</a:t>
                      </a:r>
                    </a:p>
                    <a:p>
                      <a:r>
                        <a:rPr lang="en-US" dirty="0" smtClean="0"/>
                        <a:t>James web telescope</a:t>
                      </a:r>
                    </a:p>
                    <a:p>
                      <a:r>
                        <a:rPr lang="en-US" dirty="0" smtClean="0"/>
                        <a:t>(launched)</a:t>
                      </a:r>
                      <a:endParaRPr lang="en-US" dirty="0"/>
                    </a:p>
                  </a:txBody>
                  <a:tcPr/>
                </a:tc>
                <a:tc>
                  <a:txBody>
                    <a:bodyPr/>
                    <a:lstStyle/>
                    <a:p>
                      <a:endParaRPr lang="en-US" dirty="0"/>
                    </a:p>
                  </a:txBody>
                  <a:tcPr/>
                </a:tc>
                <a:tc>
                  <a:txBody>
                    <a:bodyPr/>
                    <a:lstStyle/>
                    <a:p>
                      <a:pPr marL="285750" indent="-285750">
                        <a:buFont typeface="Arial" panose="020B0604020202020204" pitchFamily="34" charset="0"/>
                        <a:buChar char="•"/>
                      </a:pPr>
                      <a:r>
                        <a:rPr lang="en-US" dirty="0" smtClean="0"/>
                        <a:t>Saves</a:t>
                      </a:r>
                      <a:r>
                        <a:rPr lang="en-US" baseline="0" dirty="0" smtClean="0"/>
                        <a:t> on space</a:t>
                      </a:r>
                    </a:p>
                    <a:p>
                      <a:pPr marL="285750" indent="-285750">
                        <a:buFont typeface="Arial" panose="020B0604020202020204" pitchFamily="34" charset="0"/>
                        <a:buChar char="•"/>
                      </a:pPr>
                      <a:r>
                        <a:rPr lang="en-US" baseline="0" dirty="0" smtClean="0"/>
                        <a:t>Relatively light</a:t>
                      </a:r>
                    </a:p>
                    <a:p>
                      <a:pPr marL="285750" indent="-285750">
                        <a:buFont typeface="Arial" panose="020B0604020202020204" pitchFamily="34" charset="0"/>
                        <a:buChar char="•"/>
                      </a:pPr>
                      <a:r>
                        <a:rPr lang="en-US" baseline="0" dirty="0" smtClean="0"/>
                        <a:t>Maximum power intake.</a:t>
                      </a:r>
                      <a:endParaRPr lang="en-US" dirty="0"/>
                    </a:p>
                  </a:txBody>
                  <a:tcPr/>
                </a:tc>
                <a:tc>
                  <a:txBody>
                    <a:bodyPr/>
                    <a:lstStyle/>
                    <a:p>
                      <a:pPr marL="285750" indent="-285750">
                        <a:buFont typeface="Arial" panose="020B0604020202020204" pitchFamily="34" charset="0"/>
                        <a:buChar char="•"/>
                      </a:pPr>
                      <a:r>
                        <a:rPr lang="en-US" dirty="0" smtClean="0"/>
                        <a:t>Ongoing research</a:t>
                      </a:r>
                    </a:p>
                    <a:p>
                      <a:pPr marL="285750" indent="-285750">
                        <a:buFont typeface="Arial" panose="020B0604020202020204" pitchFamily="34" charset="0"/>
                        <a:buChar char="•"/>
                      </a:pPr>
                      <a:r>
                        <a:rPr lang="en-US" dirty="0" smtClean="0"/>
                        <a:t>unknown</a:t>
                      </a:r>
                      <a:endParaRPr lang="en-US" dirty="0"/>
                    </a:p>
                  </a:txBody>
                  <a:tcPr/>
                </a:tc>
                <a:extLst>
                  <a:ext uri="{0D108BD9-81ED-4DB2-BD59-A6C34878D82A}">
                    <a16:rowId xmlns:a16="http://schemas.microsoft.com/office/drawing/2014/main" val="680243939"/>
                  </a:ext>
                </a:extLst>
              </a:tr>
            </a:tbl>
          </a:graphicData>
        </a:graphic>
      </p:graphicFrame>
      <p:pic>
        <p:nvPicPr>
          <p:cNvPr id="4" name="Picture 3"/>
          <p:cNvPicPr/>
          <p:nvPr/>
        </p:nvPicPr>
        <p:blipFill>
          <a:blip r:embed="rId4">
            <a:extLst>
              <a:ext uri="{28A0092B-C50C-407E-A947-70E740481C1C}">
                <a14:useLocalDpi xmlns:a14="http://schemas.microsoft.com/office/drawing/2010/main" val="0"/>
              </a:ext>
            </a:extLst>
          </a:blip>
          <a:stretch>
            <a:fillRect/>
          </a:stretch>
        </p:blipFill>
        <p:spPr>
          <a:xfrm>
            <a:off x="1775584" y="1483112"/>
            <a:ext cx="1894341" cy="1448219"/>
          </a:xfrm>
          <a:prstGeom prst="rect">
            <a:avLst/>
          </a:prstGeom>
        </p:spPr>
      </p:pic>
      <p:pic>
        <p:nvPicPr>
          <p:cNvPr id="5" name="Picture 4"/>
          <p:cNvPicPr>
            <a:picLocks noChangeAspect="1"/>
          </p:cNvPicPr>
          <p:nvPr/>
        </p:nvPicPr>
        <p:blipFill>
          <a:blip r:embed="rId5"/>
          <a:stretch>
            <a:fillRect/>
          </a:stretch>
        </p:blipFill>
        <p:spPr>
          <a:xfrm>
            <a:off x="1775584" y="3131437"/>
            <a:ext cx="1648340" cy="1347627"/>
          </a:xfrm>
          <a:prstGeom prst="rect">
            <a:avLst/>
          </a:prstGeom>
        </p:spPr>
      </p:pic>
      <p:pic>
        <p:nvPicPr>
          <p:cNvPr id="6" name="Picture 5"/>
          <p:cNvPicPr>
            <a:picLocks noChangeAspect="1"/>
          </p:cNvPicPr>
          <p:nvPr/>
        </p:nvPicPr>
        <p:blipFill>
          <a:blip r:embed="rId6"/>
          <a:stretch>
            <a:fillRect/>
          </a:stretch>
        </p:blipFill>
        <p:spPr>
          <a:xfrm rot="5400000">
            <a:off x="1942512" y="4398823"/>
            <a:ext cx="1500018" cy="1745662"/>
          </a:xfrm>
          <a:prstGeom prst="rect">
            <a:avLst/>
          </a:prstGeom>
        </p:spPr>
      </p:pic>
      <p:pic>
        <p:nvPicPr>
          <p:cNvPr id="7" name="Picture 6"/>
          <p:cNvPicPr>
            <a:picLocks noChangeAspect="1"/>
          </p:cNvPicPr>
          <p:nvPr/>
        </p:nvPicPr>
        <p:blipFill>
          <a:blip r:embed="rId7"/>
          <a:stretch>
            <a:fillRect/>
          </a:stretch>
        </p:blipFill>
        <p:spPr>
          <a:xfrm>
            <a:off x="4833028" y="3290461"/>
            <a:ext cx="1528064" cy="978916"/>
          </a:xfrm>
          <a:prstGeom prst="rect">
            <a:avLst/>
          </a:prstGeom>
        </p:spPr>
      </p:pic>
      <p:pic>
        <p:nvPicPr>
          <p:cNvPr id="8" name="Origami in Space- BYU-designed solar arrays inspired by origami">
            <a:hlinkClick r:id="" action="ppaction://media"/>
          </p:cNvPr>
          <p:cNvPicPr>
            <a:picLocks noChangeAspect="1"/>
          </p:cNvPicPr>
          <p:nvPr>
            <a:videoFile r:link="rId1"/>
            <p:extLst>
              <p:ext uri="{DAA4B4D4-6D71-4841-9C94-3DE7FCFB9230}">
                <p14:media xmlns:p14="http://schemas.microsoft.com/office/powerpoint/2010/main" r:embed="rId2">
                  <p14:trim st="71983" end="107132.2083"/>
                </p14:media>
              </p:ext>
            </p:extLst>
          </p:nvPr>
        </p:nvPicPr>
        <p:blipFill>
          <a:blip r:embed="rId8"/>
          <a:stretch>
            <a:fillRect/>
          </a:stretch>
        </p:blipFill>
        <p:spPr>
          <a:xfrm>
            <a:off x="4697788" y="4479064"/>
            <a:ext cx="1798544" cy="1650385"/>
          </a:xfrm>
          <a:prstGeom prst="rect">
            <a:avLst/>
          </a:prstGeom>
        </p:spPr>
      </p:pic>
      <p:sp>
        <p:nvSpPr>
          <p:cNvPr id="11" name="Rectangle 10"/>
          <p:cNvSpPr/>
          <p:nvPr/>
        </p:nvSpPr>
        <p:spPr>
          <a:xfrm>
            <a:off x="7032871" y="5416594"/>
            <a:ext cx="2542684" cy="307777"/>
          </a:xfrm>
          <a:prstGeom prst="rect">
            <a:avLst/>
          </a:prstGeom>
        </p:spPr>
        <p:txBody>
          <a:bodyPr wrap="none">
            <a:spAutoFit/>
          </a:bodyPr>
          <a:lstStyle/>
          <a:p>
            <a:r>
              <a:rPr lang="en-US" dirty="0"/>
              <a:t>https://youtu.be/3E12uju1vgQ</a:t>
            </a:r>
          </a:p>
        </p:txBody>
      </p:sp>
    </p:spTree>
    <p:extLst>
      <p:ext uri="{BB962C8B-B14F-4D97-AF65-F5344CB8AC3E}">
        <p14:creationId xmlns:p14="http://schemas.microsoft.com/office/powerpoint/2010/main" val="2205847518"/>
      </p:ext>
    </p:extLst>
  </p:cSld>
  <p:clrMapOvr>
    <a:masterClrMapping/>
  </p:clrMapOvr>
  <p:transition>
    <p:fade/>
  </p:transition>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Methodology: Overview.</a:t>
            </a:r>
            <a:endParaRPr lang="en-US" dirty="0"/>
          </a:p>
        </p:txBody>
      </p:sp>
      <p:sp>
        <p:nvSpPr>
          <p:cNvPr id="3" name="TextBox 2"/>
          <p:cNvSpPr txBox="1"/>
          <p:nvPr/>
        </p:nvSpPr>
        <p:spPr>
          <a:xfrm>
            <a:off x="359266" y="829495"/>
            <a:ext cx="3449515" cy="4864922"/>
          </a:xfrm>
          <a:prstGeom prst="rect">
            <a:avLst/>
          </a:prstGeom>
          <a:noFill/>
        </p:spPr>
        <p:txBody>
          <a:bodyPr wrap="square" rtlCol="0">
            <a:spAutoFit/>
          </a:bodyPr>
          <a:lstStyle/>
          <a:p>
            <a:pPr marL="342900" indent="-342900">
              <a:lnSpc>
                <a:spcPct val="107000"/>
              </a:lnSpc>
              <a:spcAft>
                <a:spcPts val="800"/>
              </a:spcAft>
              <a:buFont typeface="+mj-lt"/>
              <a:buAutoNum type="arabicPeriod"/>
            </a:pPr>
            <a:r>
              <a:rPr lang="en-US" sz="2000" b="1" dirty="0" smtClean="0">
                <a:latin typeface="Times New Roman" panose="02020603050405020304" pitchFamily="18" charset="0"/>
                <a:cs typeface="Times New Roman" panose="02020603050405020304" pitchFamily="18" charset="0"/>
              </a:rPr>
              <a:t>Mechanical Subsystem</a:t>
            </a:r>
          </a:p>
          <a:p>
            <a:pPr marL="285750" indent="-285750">
              <a:lnSpc>
                <a:spcPct val="107000"/>
              </a:lnSpc>
              <a:spcAft>
                <a:spcPts val="800"/>
              </a:spcAf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Body frame</a:t>
            </a:r>
          </a:p>
          <a:p>
            <a:pPr marL="285750" indent="-285750">
              <a:lnSpc>
                <a:spcPct val="107000"/>
              </a:lnSpc>
              <a:spcAft>
                <a:spcPts val="800"/>
              </a:spcAft>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Spring deployment mechanism.</a:t>
            </a:r>
          </a:p>
          <a:p>
            <a:pPr marL="285750" indent="-285750">
              <a:lnSpc>
                <a:spcPct val="107000"/>
              </a:lnSpc>
              <a:spcAft>
                <a:spcPts val="800"/>
              </a:spcAft>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Reaction wheel.</a:t>
            </a:r>
          </a:p>
          <a:p>
            <a:pPr>
              <a:lnSpc>
                <a:spcPct val="107000"/>
              </a:lnSpc>
              <a:spcAft>
                <a:spcPts val="800"/>
              </a:spcAft>
            </a:pPr>
            <a:r>
              <a:rPr lang="en-US" sz="2000" b="1" dirty="0" smtClean="0">
                <a:latin typeface="Times New Roman" panose="02020603050405020304" pitchFamily="18" charset="0"/>
                <a:cs typeface="Times New Roman" panose="02020603050405020304" pitchFamily="18" charset="0"/>
              </a:rPr>
              <a:t>2.     Electrical Subsystem</a:t>
            </a:r>
          </a:p>
          <a:p>
            <a:pPr marL="285750" indent="-285750">
              <a:lnSpc>
                <a:spcPct val="107000"/>
              </a:lnSpc>
              <a:spcAft>
                <a:spcPts val="800"/>
              </a:spcAft>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Power management system</a:t>
            </a:r>
          </a:p>
          <a:p>
            <a:pPr marL="285750" indent="-285750">
              <a:lnSpc>
                <a:spcPct val="107000"/>
              </a:lnSpc>
              <a:spcAft>
                <a:spcPts val="800"/>
              </a:spcAft>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Battery management system</a:t>
            </a:r>
          </a:p>
          <a:p>
            <a:pPr>
              <a:lnSpc>
                <a:spcPct val="107000"/>
              </a:lnSpc>
              <a:spcAft>
                <a:spcPts val="800"/>
              </a:spcAft>
            </a:pPr>
            <a:r>
              <a:rPr lang="en-US" sz="2000" b="1" dirty="0" smtClean="0">
                <a:latin typeface="Times New Roman" panose="02020603050405020304" pitchFamily="18" charset="0"/>
                <a:cs typeface="Times New Roman" panose="02020603050405020304" pitchFamily="18" charset="0"/>
              </a:rPr>
              <a:t>3.    Control subsystem.</a:t>
            </a:r>
          </a:p>
          <a:p>
            <a:pPr marL="285750" indent="-285750">
              <a:lnSpc>
                <a:spcPct val="107000"/>
              </a:lnSpc>
              <a:spcAft>
                <a:spcPts val="800"/>
              </a:spcAft>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Real time data and control features on deployment and position axis.</a:t>
            </a:r>
            <a:endParaRPr lang="en-US" sz="2000" dirty="0">
              <a:latin typeface="Times New Roman" panose="02020603050405020304" pitchFamily="18" charset="0"/>
              <a:cs typeface="Times New Roman" panose="02020603050405020304" pitchFamily="18" charset="0"/>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8488" y="829495"/>
            <a:ext cx="2400901" cy="2879342"/>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13393" y="4006514"/>
            <a:ext cx="2727116" cy="1914784"/>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90723" y="706165"/>
            <a:ext cx="3620719" cy="3002672"/>
          </a:xfrm>
          <a:prstGeom prst="rect">
            <a:avLst/>
          </a:prstGeom>
        </p:spPr>
      </p:pic>
      <p:pic>
        <p:nvPicPr>
          <p:cNvPr id="5" name="Picture 4"/>
          <p:cNvPicPr>
            <a:picLocks noChangeAspect="1"/>
          </p:cNvPicPr>
          <p:nvPr/>
        </p:nvPicPr>
        <p:blipFill>
          <a:blip r:embed="rId6"/>
          <a:stretch>
            <a:fillRect/>
          </a:stretch>
        </p:blipFill>
        <p:spPr>
          <a:xfrm>
            <a:off x="4334282" y="3897106"/>
            <a:ext cx="2133600" cy="2133600"/>
          </a:xfrm>
          <a:prstGeom prst="rect">
            <a:avLst/>
          </a:prstGeom>
        </p:spPr>
      </p:pic>
    </p:spTree>
    <p:extLst>
      <p:ext uri="{BB962C8B-B14F-4D97-AF65-F5344CB8AC3E}">
        <p14:creationId xmlns:p14="http://schemas.microsoft.com/office/powerpoint/2010/main" val="2580906450"/>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8_Vortrag 1302">
  <a:themeElements>
    <a:clrScheme name="Yellow">
      <a:dk1>
        <a:srgbClr val="000000"/>
      </a:dk1>
      <a:lt1>
        <a:srgbClr val="FFFFFF"/>
      </a:lt1>
      <a:dk2>
        <a:srgbClr val="39302A"/>
      </a:dk2>
      <a:lt2>
        <a:srgbClr val="E5DEDB"/>
      </a:lt2>
      <a:accent1>
        <a:srgbClr val="FFCA08"/>
      </a:accent1>
      <a:accent2>
        <a:srgbClr val="F8931D"/>
      </a:accent2>
      <a:accent3>
        <a:srgbClr val="CE8D3E"/>
      </a:accent3>
      <a:accent4>
        <a:srgbClr val="EC7016"/>
      </a:accent4>
      <a:accent5>
        <a:srgbClr val="E64823"/>
      </a:accent5>
      <a:accent6>
        <a:srgbClr val="9C6A6A"/>
      </a:accent6>
      <a:hlink>
        <a:srgbClr val="2998E3"/>
      </a:hlink>
      <a:folHlink>
        <a:srgbClr val="7F723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3015</TotalTime>
  <Words>1065</Words>
  <Application>Microsoft Office PowerPoint</Application>
  <PresentationFormat>A4 Paper (210x297 mm)</PresentationFormat>
  <Paragraphs>267</Paragraphs>
  <Slides>18</Slides>
  <Notes>10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Algerian</vt:lpstr>
      <vt:lpstr>Arial</vt:lpstr>
      <vt:lpstr>Calibri</vt:lpstr>
      <vt:lpstr>Cambria Math</vt:lpstr>
      <vt:lpstr>Courier New</vt:lpstr>
      <vt:lpstr>Noto Sans Symbols</vt:lpstr>
      <vt:lpstr>Times New Roman</vt:lpstr>
      <vt:lpstr>Verdana</vt:lpstr>
      <vt:lpstr>Wingdings</vt:lpstr>
      <vt:lpstr>8_Vortrag 1302</vt:lpstr>
      <vt:lpstr>PowerPoint Presentation</vt:lpstr>
      <vt:lpstr>PowerPoint Presentation</vt:lpstr>
      <vt:lpstr>PowerPoint Presentation</vt:lpstr>
      <vt:lpstr>PowerPoint Presentation</vt:lpstr>
      <vt:lpstr>PowerPoint Presentation</vt:lpstr>
      <vt:lpstr>PowerPoint Presentation</vt:lpstr>
      <vt:lpstr>Literature Review.</vt:lpstr>
      <vt:lpstr>Literature review.</vt:lpstr>
      <vt:lpstr>Methodology: Overview.</vt:lpstr>
      <vt:lpstr>Methodology: Steps in calculating the power budget</vt:lpstr>
      <vt:lpstr>PowerPoint Presentation</vt:lpstr>
      <vt:lpstr>Methodology: Power budget.</vt:lpstr>
      <vt:lpstr>Methodology: Sketch</vt:lpstr>
      <vt:lpstr>Planned activities.</vt:lpstr>
      <vt:lpstr>PowerPoint Presentation</vt:lpstr>
      <vt:lpstr>Time plan.</vt:lpstr>
      <vt:lpstr>Budget.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HP</cp:lastModifiedBy>
  <cp:revision>73</cp:revision>
  <dcterms:modified xsi:type="dcterms:W3CDTF">2024-11-17T11:33:11Z</dcterms:modified>
</cp:coreProperties>
</file>